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8"/>
  </p:notesMasterIdLst>
  <p:handoutMasterIdLst>
    <p:handoutMasterId r:id="rId9"/>
  </p:handoutMasterIdLst>
  <p:sldIdLst>
    <p:sldId id="269" r:id="rId5"/>
    <p:sldId id="275" r:id="rId6"/>
    <p:sldId id="273" r:id="rId7"/>
  </p:sldIdLst>
  <p:sldSz cx="12192000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A1B"/>
    <a:srgbClr val="223469"/>
    <a:srgbClr val="000000"/>
    <a:srgbClr val="B01F24"/>
    <a:srgbClr val="D9D9D9"/>
    <a:srgbClr val="F2F2F2"/>
    <a:srgbClr val="FFFFFF"/>
    <a:srgbClr val="893611"/>
    <a:srgbClr val="A44114"/>
    <a:srgbClr val="F3B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 autoAdjust="0"/>
    <p:restoredTop sz="96327" autoAdjust="0"/>
  </p:normalViewPr>
  <p:slideViewPr>
    <p:cSldViewPr>
      <p:cViewPr varScale="1">
        <p:scale>
          <a:sx n="119" d="100"/>
          <a:sy n="119" d="100"/>
        </p:scale>
        <p:origin x="8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30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plane, transport&#10;&#10;Description automatically generated">
            <a:extLst>
              <a:ext uri="{FF2B5EF4-FFF2-40B4-BE49-F238E27FC236}">
                <a16:creationId xmlns:a16="http://schemas.microsoft.com/office/drawing/2014/main" id="{02C296F5-D13E-28A7-D217-563369EE0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98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DE3364-5CC8-2674-A127-7743AFA3E986}"/>
              </a:ext>
            </a:extLst>
          </p:cNvPr>
          <p:cNvSpPr/>
          <p:nvPr userDrawn="1"/>
        </p:nvSpPr>
        <p:spPr bwMode="auto">
          <a:xfrm>
            <a:off x="-23947" y="-491"/>
            <a:ext cx="12191998" cy="6858491"/>
          </a:xfrm>
          <a:prstGeom prst="rect">
            <a:avLst/>
          </a:prstGeom>
          <a:gradFill>
            <a:gsLst>
              <a:gs pos="12000">
                <a:srgbClr val="B00A1B">
                  <a:alpha val="10000"/>
                </a:srgbClr>
              </a:gs>
              <a:gs pos="82000">
                <a:schemeClr val="tx1">
                  <a:alpha val="60000"/>
                </a:schemeClr>
              </a:gs>
            </a:gsLst>
            <a:lin ang="6600000" scaled="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5FE352-335E-CC37-2D46-73F67B0FC29D}"/>
              </a:ext>
            </a:extLst>
          </p:cNvPr>
          <p:cNvSpPr txBox="1"/>
          <p:nvPr userDrawn="1"/>
        </p:nvSpPr>
        <p:spPr>
          <a:xfrm>
            <a:off x="1106500" y="3470464"/>
            <a:ext cx="7656500" cy="18056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6400"/>
              </a:lnSpc>
              <a:spcBef>
                <a:spcPts val="0"/>
              </a:spcBef>
              <a:buNone/>
            </a:pPr>
            <a:r>
              <a:rPr lang="en-US" sz="7200" b="0" i="0" cap="none" baseline="0" dirty="0">
                <a:solidFill>
                  <a:srgbClr val="FFFFFF"/>
                </a:solidFill>
                <a:effectLst/>
                <a:latin typeface="Arno Pro" panose="02020502040506020403" pitchFamily="18" charset="0"/>
              </a:rPr>
              <a:t>Strategic acquisitions.</a:t>
            </a:r>
          </a:p>
          <a:p>
            <a:pPr>
              <a:lnSpc>
                <a:spcPts val="6400"/>
              </a:lnSpc>
              <a:spcBef>
                <a:spcPts val="0"/>
              </a:spcBef>
              <a:buNone/>
            </a:pPr>
            <a:r>
              <a:rPr lang="en-US" sz="7200" b="0" i="0" cap="none" baseline="0" dirty="0">
                <a:solidFill>
                  <a:srgbClr val="FFFFFF"/>
                </a:solidFill>
                <a:effectLst/>
                <a:latin typeface="Arno Pro" panose="02020502040506020403" pitchFamily="18" charset="0"/>
              </a:rPr>
              <a:t>Long-term value.</a:t>
            </a:r>
            <a:endParaRPr lang="en-US" sz="7200" b="0" i="0" cap="none" baseline="0" dirty="0">
              <a:latin typeface="Arno Pro" panose="02020502040506020403" pitchFamily="18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BA9B828-E479-EA4B-90E7-08B50C00C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447800"/>
            <a:ext cx="4381500" cy="1524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748DA4-AEFC-8DC5-C9AD-0B822AB05C08}"/>
              </a:ext>
            </a:extLst>
          </p:cNvPr>
          <p:cNvSpPr txBox="1">
            <a:spLocks/>
          </p:cNvSpPr>
          <p:nvPr userDrawn="1"/>
        </p:nvSpPr>
        <p:spPr>
          <a:xfrm>
            <a:off x="1106499" y="5260142"/>
            <a:ext cx="5273134" cy="639762"/>
          </a:xfrm>
          <a:prstGeom prst="rect">
            <a:avLst/>
          </a:prstGeom>
        </p:spPr>
        <p:txBody>
          <a:bodyPr l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US" b="0" dirty="0">
                <a:solidFill>
                  <a:schemeClr val="bg1">
                    <a:alpha val="84692"/>
                  </a:schemeClr>
                </a:solidFill>
                <a:latin typeface="Raleway" pitchFamily="2" charset="77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B00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971800"/>
            <a:ext cx="10716685" cy="1373606"/>
          </a:xfrm>
          <a:prstGeom prst="rect">
            <a:avLst/>
          </a:prstGeom>
        </p:spPr>
        <p:txBody>
          <a:bodyPr anchor="t"/>
          <a:lstStyle>
            <a:lvl1pPr algn="l">
              <a:defRPr sz="6000" b="0" i="0" cap="none">
                <a:solidFill>
                  <a:schemeClr val="bg1"/>
                </a:solidFill>
                <a:latin typeface="Arno Pro Caption" panose="02020502040506020403" pitchFamily="18" charset="0"/>
                <a:cs typeface="Segoe UI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71614"/>
            <a:ext cx="10716685" cy="15128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>
                    <a:lumMod val="85000"/>
                  </a:schemeClr>
                </a:solidFill>
                <a:latin typeface="Raleway" pitchFamily="2" charset="77"/>
                <a:cs typeface="Segoe UI Black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988" y="1524001"/>
            <a:ext cx="11201612" cy="3581400"/>
          </a:xfrm>
        </p:spPr>
        <p:txBody>
          <a:bodyPr/>
          <a:lstStyle>
            <a:lvl1pPr marL="4572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Arno Pro Caption" panose="02020502040506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116C1CB-F308-3576-787D-0CAD009E5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3988" y="1"/>
            <a:ext cx="9626812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4200" b="0">
                <a:latin typeface="Arno Pro Caption" panose="02020502040506020403" pitchFamily="18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8" y="1"/>
            <a:ext cx="9626812" cy="1211263"/>
          </a:xfrm>
          <a:prstGeom prst="rect">
            <a:avLst/>
          </a:prstGeom>
        </p:spPr>
        <p:txBody>
          <a:bodyPr/>
          <a:lstStyle>
            <a:lvl1pPr>
              <a:defRPr sz="4200" b="0">
                <a:solidFill>
                  <a:schemeClr val="tx1">
                    <a:lumMod val="50000"/>
                    <a:lumOff val="50000"/>
                  </a:schemeClr>
                </a:solidFill>
                <a:latin typeface="Arno Pro Caption" panose="02020502040506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988" y="1524001"/>
            <a:ext cx="5359613" cy="4190999"/>
          </a:xfrm>
        </p:spPr>
        <p:txBody>
          <a:bodyPr/>
          <a:lstStyle>
            <a:lvl1pPr marL="4572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Arno Pro Caption" panose="02020502040506020403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524001"/>
            <a:ext cx="5487380" cy="4190999"/>
          </a:xfrm>
        </p:spPr>
        <p:txBody>
          <a:bodyPr/>
          <a:lstStyle>
            <a:lvl1pPr marL="4572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Arno Pro Caption" panose="02020502040506020403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Arno Pro Caption" panose="02020502040506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9033" cy="3540125"/>
          </a:xfrm>
        </p:spPr>
        <p:txBody>
          <a:bodyPr/>
          <a:lstStyle>
            <a:lvl1pPr marL="4572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77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699" y="1535113"/>
            <a:ext cx="5527081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Arno Pro Caption" panose="02020502040506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8699" y="2174875"/>
            <a:ext cx="5527081" cy="3540125"/>
          </a:xfrm>
        </p:spPr>
        <p:txBody>
          <a:bodyPr/>
          <a:lstStyle>
            <a:lvl1pPr marL="4572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77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0C061F-D178-D397-9809-BD0FC9B46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3988" y="1"/>
            <a:ext cx="9703012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4200" b="0">
                <a:latin typeface="Arno Pro Caption" panose="02020502040506020403" pitchFamily="18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88" y="1"/>
            <a:ext cx="9626812" cy="1211263"/>
          </a:xfrm>
          <a:prstGeom prst="rect">
            <a:avLst/>
          </a:prstGeom>
        </p:spPr>
        <p:txBody>
          <a:bodyPr/>
          <a:lstStyle>
            <a:lvl1pPr>
              <a:defRPr sz="4200" b="0">
                <a:latin typeface="Arno Pro Caption" panose="02020502040506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295400"/>
            <a:ext cx="4011084" cy="914400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95400"/>
            <a:ext cx="6815667" cy="4432298"/>
          </a:xfrm>
        </p:spPr>
        <p:txBody>
          <a:bodyPr/>
          <a:lstStyle>
            <a:lvl1pPr marL="45720" indent="0">
              <a:buFontTx/>
              <a:buNone/>
              <a:defRPr sz="3200">
                <a:solidFill>
                  <a:schemeClr val="bg2"/>
                </a:solidFill>
                <a:latin typeface="Arno Pro Caption" panose="02020502040506020403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09800"/>
            <a:ext cx="4011084" cy="3517898"/>
          </a:xfrm>
        </p:spPr>
        <p:txBody>
          <a:bodyPr/>
          <a:lstStyle>
            <a:lvl1pPr marL="0" indent="0">
              <a:buNone/>
              <a:defRPr sz="1400" b="0">
                <a:latin typeface="Raleway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no Pro Caption" panose="02020502040506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Raleway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23862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Raleway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988" y="1524001"/>
            <a:ext cx="11151792" cy="42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ED920E0F-F549-B3DE-1FA2-8866CCB66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3988" y="1"/>
            <a:ext cx="9703012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332807-45EC-644F-2CE3-2032230835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03935" y="508520"/>
            <a:ext cx="1166855" cy="40586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B86F2C-05B8-9AFA-B56D-0D5A3FB862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64268" y="6353144"/>
            <a:ext cx="15549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sz="1400" b="0" i="0" u="none" strike="noStrike" kern="1200" cap="none" normalizeH="0" baseline="0" smtClean="0">
                <a:ln>
                  <a:noFill/>
                </a:ln>
                <a:solidFill>
                  <a:srgbClr val="97999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fld id="{FF2F9E41-C19F-4965-9FCE-075E407441F8}" type="slidenum">
              <a:rPr lang="en-US" sz="1000" smtClean="0">
                <a:solidFill>
                  <a:srgbClr val="B00A1B"/>
                </a:solidFill>
              </a:rPr>
              <a:pPr eaLnBrk="0" hangingPunct="0"/>
              <a:t>‹#›</a:t>
            </a:fld>
            <a:endParaRPr lang="en-US" sz="1000" dirty="0">
              <a:solidFill>
                <a:srgbClr val="B00A1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E79AF-FE79-79A9-9F63-386894B6B6BE}"/>
              </a:ext>
            </a:extLst>
          </p:cNvPr>
          <p:cNvSpPr txBox="1"/>
          <p:nvPr userDrawn="1"/>
        </p:nvSpPr>
        <p:spPr>
          <a:xfrm>
            <a:off x="9652001" y="6306979"/>
            <a:ext cx="1751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000" b="1" i="0" dirty="0">
                <a:solidFill>
                  <a:srgbClr val="B00A1B"/>
                </a:solidFill>
                <a:latin typeface="Raleway" pitchFamily="2" charset="77"/>
              </a:rPr>
              <a:t>NTCGROUP.COM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D1DE4-B8AF-B39F-CE1D-D170A53478F0}"/>
              </a:ext>
            </a:extLst>
          </p:cNvPr>
          <p:cNvCxnSpPr/>
          <p:nvPr userDrawn="1"/>
        </p:nvCxnSpPr>
        <p:spPr bwMode="auto">
          <a:xfrm>
            <a:off x="0" y="5943600"/>
            <a:ext cx="12201167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0">
          <a:solidFill>
            <a:schemeClr val="tx1">
              <a:lumMod val="50000"/>
              <a:lumOff val="50000"/>
            </a:schemeClr>
          </a:solidFill>
          <a:latin typeface="Arno Pro Caption" panose="020205020405060204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3200" b="1">
          <a:solidFill>
            <a:schemeClr val="tx1">
              <a:lumMod val="75000"/>
              <a:lumOff val="25000"/>
            </a:schemeClr>
          </a:solidFill>
          <a:latin typeface="Arno Pro Caption" panose="02020502040506020403" pitchFamily="18" charset="0"/>
          <a:ea typeface="+mn-ea"/>
          <a:cs typeface="+mn-cs"/>
        </a:defRPr>
      </a:lvl1pPr>
      <a:lvl2pPr marL="573088" indent="-230188" algn="l" rtl="0" eaLnBrk="1" fontAlgn="base" hangingPunct="1">
        <a:spcBef>
          <a:spcPct val="0"/>
        </a:spcBef>
        <a:spcAft>
          <a:spcPct val="25000"/>
        </a:spcAft>
        <a:buClr>
          <a:srgbClr val="C00000"/>
        </a:buClr>
        <a:buSzPct val="55000"/>
        <a:buFont typeface="Arial" panose="020B0604020202020204" pitchFamily="34" charset="0"/>
        <a:buChar char="•"/>
        <a:tabLst/>
        <a:defRPr sz="1800">
          <a:solidFill>
            <a:schemeClr val="tx1"/>
          </a:solidFill>
          <a:latin typeface="Raleway" panose="020B0503030101060003" pitchFamily="34" charset="0"/>
        </a:defRPr>
      </a:lvl2pPr>
      <a:lvl3pPr marL="803275" indent="-230188" algn="l" rtl="0" eaLnBrk="1" fontAlgn="base" hangingPunct="1">
        <a:spcBef>
          <a:spcPct val="0"/>
        </a:spcBef>
        <a:spcAft>
          <a:spcPct val="25000"/>
        </a:spcAft>
        <a:buClr>
          <a:srgbClr val="C00000"/>
        </a:buClr>
        <a:buSzPct val="50000"/>
        <a:buFont typeface="Arial" panose="020B0604020202020204" pitchFamily="34" charset="0"/>
        <a:buChar char="•"/>
        <a:tabLst/>
        <a:defRPr sz="1600">
          <a:solidFill>
            <a:schemeClr val="tx1"/>
          </a:solidFill>
          <a:latin typeface="Raleway" panose="020B0503030101060003" pitchFamily="34" charset="0"/>
        </a:defRPr>
      </a:lvl3pPr>
      <a:lvl4pPr marL="1146175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75000"/>
        <a:buFont typeface="Arial" panose="020B0604020202020204" pitchFamily="34" charset="0"/>
        <a:buChar char="•"/>
        <a:tabLst/>
        <a:defRPr sz="1600">
          <a:solidFill>
            <a:schemeClr val="tx1"/>
          </a:solidFill>
          <a:latin typeface="Raleway" panose="020B0503030101060003" pitchFamily="34" charset="0"/>
        </a:defRPr>
      </a:lvl4pPr>
      <a:lvl5pPr marL="1490663" indent="-2143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8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Raleway" panose="020B0503030101060003" pitchFamily="34" charset="0"/>
        </a:defRPr>
      </a:lvl5pPr>
      <a:lvl6pPr marL="1920240" indent="-315913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E1606-D0AC-BCB9-FECC-F32F4E788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7C27F2-D67C-A73B-5533-05959146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DE78-24C8-129C-B05D-1BC2B6E4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6195C-3B03-42D5-B061-D88A942A59A8}"/>
              </a:ext>
            </a:extLst>
          </p:cNvPr>
          <p:cNvSpPr txBox="1"/>
          <p:nvPr/>
        </p:nvSpPr>
        <p:spPr>
          <a:xfrm>
            <a:off x="596347" y="3911441"/>
            <a:ext cx="3200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chemeClr val="bg1"/>
                </a:solidFill>
                <a:latin typeface="Raleway" pitchFamily="2" charset="77"/>
              </a:rPr>
              <a:t>NTC Group, Inc.</a:t>
            </a:r>
            <a:br>
              <a:rPr lang="en-US" sz="1200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55 Old Field Point Rd.</a:t>
            </a:r>
            <a:br>
              <a:rPr lang="en-US" sz="1200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Greenwich, CT 06830</a:t>
            </a: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Phone: (203) 862-2850</a:t>
            </a:r>
          </a:p>
        </p:txBody>
      </p:sp>
    </p:spTree>
    <p:extLst>
      <p:ext uri="{BB962C8B-B14F-4D97-AF65-F5344CB8AC3E}">
        <p14:creationId xmlns:p14="http://schemas.microsoft.com/office/powerpoint/2010/main" val="4119926352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les training presentation.potx" id="{3181A242-BAE2-485E-97E8-919259126601}" vid="{819B686A-E690-42F4-91DA-6D012EEA393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311DC191B384CAE3DD28397BC0274" ma:contentTypeVersion="16" ma:contentTypeDescription="Create a new document." ma:contentTypeScope="" ma:versionID="5c6e36db7b5dc6bff28cc184ceed242c">
  <xsd:schema xmlns:xsd="http://www.w3.org/2001/XMLSchema" xmlns:xs="http://www.w3.org/2001/XMLSchema" xmlns:p="http://schemas.microsoft.com/office/2006/metadata/properties" xmlns:ns2="7775a444-dc54-42f5-ac32-1b2bbe4fd691" xmlns:ns3="08ca42ac-194d-4eab-bc4d-5f7425484f68" targetNamespace="http://schemas.microsoft.com/office/2006/metadata/properties" ma:root="true" ma:fieldsID="c1968851dec66a1d9775e2ce4084cce7" ns2:_="" ns3:_="">
    <xsd:import namespace="7775a444-dc54-42f5-ac32-1b2bbe4fd691"/>
    <xsd:import namespace="08ca42ac-194d-4eab-bc4d-5f7425484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5a444-dc54-42f5-ac32-1b2bbe4fd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0eb184-cadc-4c8f-bac9-98792535c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a42ac-194d-4eab-bc4d-5f7425484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555904c-4baf-4f62-ac1a-29a612079a1c}" ma:internalName="TaxCatchAll" ma:showField="CatchAllData" ma:web="08ca42ac-194d-4eab-bc4d-5f7425484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75a444-dc54-42f5-ac32-1b2bbe4fd691">
      <Terms xmlns="http://schemas.microsoft.com/office/infopath/2007/PartnerControls"/>
    </lcf76f155ced4ddcb4097134ff3c332f>
    <TaxCatchAll xmlns="08ca42ac-194d-4eab-bc4d-5f7425484f68" xsi:nil="true"/>
  </documentManagement>
</p:properties>
</file>

<file path=customXml/itemProps1.xml><?xml version="1.0" encoding="utf-8"?>
<ds:datastoreItem xmlns:ds="http://schemas.openxmlformats.org/officeDocument/2006/customXml" ds:itemID="{EE7FC0A9-2EC5-4F40-BE22-20241BB6D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75a444-dc54-42f5-ac32-1b2bbe4fd691"/>
    <ds:schemaRef ds:uri="08ca42ac-194d-4eab-bc4d-5f7425484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FBAEFD-8F05-4DC3-B967-7064C4FA7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6A82D-8F52-4ADD-AC0F-04EAF6A79E0C}">
  <ds:schemaRefs>
    <ds:schemaRef ds:uri="http://schemas.microsoft.com/office/2006/metadata/properties"/>
    <ds:schemaRef ds:uri="http://schemas.microsoft.com/office/infopath/2007/PartnerControls"/>
    <ds:schemaRef ds:uri="7775a444-dc54-42f5-ac32-1b2bbe4fd691"/>
    <ds:schemaRef ds:uri="08ca42ac-194d-4eab-bc4d-5f7425484f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presentation</Template>
  <TotalTime>1268</TotalTime>
  <Words>26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Arno Pro</vt:lpstr>
      <vt:lpstr>Arno Pro Caption</vt:lpstr>
      <vt:lpstr>Raleway</vt:lpstr>
      <vt:lpstr>Roboto</vt:lpstr>
      <vt:lpstr>Wingdings</vt:lpstr>
      <vt:lpstr>Sales training presentation</vt:lpstr>
      <vt:lpstr>PowerPoint Presentation</vt:lpstr>
      <vt:lpstr>PowerPoint Presentation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</dc:title>
  <dc:creator>Sunman74</dc:creator>
  <cp:lastModifiedBy>George Middlebrooks</cp:lastModifiedBy>
  <cp:revision>88</cp:revision>
  <dcterms:created xsi:type="dcterms:W3CDTF">2018-06-22T14:51:06Z</dcterms:created>
  <dcterms:modified xsi:type="dcterms:W3CDTF">2023-07-24T13:08:31Z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0x010100DD5311DC191B384CAE3DD28397BC0274</vt:lpwstr>
  </property>
</Properties>
</file>