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12"/>
  </p:notesMasterIdLst>
  <p:handoutMasterIdLst>
    <p:handoutMasterId r:id="rId13"/>
  </p:handoutMasterIdLst>
  <p:sldIdLst>
    <p:sldId id="269" r:id="rId5"/>
    <p:sldId id="277" r:id="rId6"/>
    <p:sldId id="272" r:id="rId7"/>
    <p:sldId id="276" r:id="rId8"/>
    <p:sldId id="275" r:id="rId9"/>
    <p:sldId id="274" r:id="rId10"/>
    <p:sldId id="273" r:id="rId11"/>
  </p:sldIdLst>
  <p:sldSz cx="12192000" cy="6858000"/>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A1B"/>
    <a:srgbClr val="223469"/>
    <a:srgbClr val="000000"/>
    <a:srgbClr val="B01F24"/>
    <a:srgbClr val="D9D9D9"/>
    <a:srgbClr val="F2F2F2"/>
    <a:srgbClr val="FFFFFF"/>
    <a:srgbClr val="893611"/>
    <a:srgbClr val="A44114"/>
    <a:srgbClr val="F3B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96327" autoAdjust="0"/>
  </p:normalViewPr>
  <p:slideViewPr>
    <p:cSldViewPr>
      <p:cViewPr varScale="1">
        <p:scale>
          <a:sx n="119" d="100"/>
          <a:sy n="119" d="100"/>
        </p:scale>
        <p:origin x="840" y="184"/>
      </p:cViewPr>
      <p:guideLst>
        <p:guide orient="horz" pos="2160"/>
        <p:guide pos="3840"/>
      </p:guideLst>
    </p:cSldViewPr>
  </p:slideViewPr>
  <p:notesTextViewPr>
    <p:cViewPr>
      <p:scale>
        <a:sx n="1" d="1"/>
        <a:sy n="1" d="1"/>
      </p:scale>
      <p:origin x="0" y="0"/>
    </p:cViewPr>
  </p:notesTextViewPr>
  <p:notesViewPr>
    <p:cSldViewPr>
      <p:cViewPr varScale="1">
        <p:scale>
          <a:sx n="122" d="100"/>
          <a:sy n="122" d="100"/>
        </p:scale>
        <p:origin x="30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357392825897"/>
          <c:y val="0.13225028758919882"/>
          <c:w val="0.77815113735783559"/>
          <c:h val="0.62609457371546162"/>
        </c:manualLayout>
      </c:layout>
      <c:barChart>
        <c:barDir val="col"/>
        <c:grouping val="clustered"/>
        <c:varyColors val="0"/>
        <c:ser>
          <c:idx val="0"/>
          <c:order val="0"/>
          <c:tx>
            <c:strRef>
              <c:f>Sheet1!$A$2</c:f>
              <c:strCache>
                <c:ptCount val="1"/>
                <c:pt idx="0">
                  <c:v>Revenue</c:v>
                </c:pt>
              </c:strCache>
            </c:strRef>
          </c:tx>
          <c:spPr>
            <a:solidFill>
              <a:schemeClr val="bg1">
                <a:lumMod val="85000"/>
              </a:schemeClr>
            </a:solidFill>
            <a:ln>
              <a:noFill/>
            </a:ln>
            <a:effectLst/>
          </c:spPr>
          <c:invertIfNegative val="0"/>
          <c:dPt>
            <c:idx val="0"/>
            <c:invertIfNegative val="0"/>
            <c:bubble3D val="0"/>
            <c:extLst>
              <c:ext xmlns:c16="http://schemas.microsoft.com/office/drawing/2014/chart" uri="{C3380CC4-5D6E-409C-BE32-E72D297353CC}">
                <c16:uniqueId val="{00000001-DDFA-4159-85A2-782A790576FC}"/>
              </c:ext>
            </c:extLst>
          </c:dPt>
          <c:dPt>
            <c:idx val="1"/>
            <c:invertIfNegative val="0"/>
            <c:bubble3D val="0"/>
            <c:extLst>
              <c:ext xmlns:c16="http://schemas.microsoft.com/office/drawing/2014/chart" uri="{C3380CC4-5D6E-409C-BE32-E72D297353CC}">
                <c16:uniqueId val="{00000003-DDFA-4159-85A2-782A790576FC}"/>
              </c:ext>
            </c:extLst>
          </c:dPt>
          <c:dPt>
            <c:idx val="2"/>
            <c:invertIfNegative val="0"/>
            <c:bubble3D val="0"/>
            <c:extLst>
              <c:ext xmlns:c16="http://schemas.microsoft.com/office/drawing/2014/chart" uri="{C3380CC4-5D6E-409C-BE32-E72D297353CC}">
                <c16:uniqueId val="{00000005-DDFA-4159-85A2-782A790576FC}"/>
              </c:ext>
            </c:extLst>
          </c:dPt>
          <c:dPt>
            <c:idx val="3"/>
            <c:invertIfNegative val="0"/>
            <c:bubble3D val="0"/>
            <c:extLst>
              <c:ext xmlns:c16="http://schemas.microsoft.com/office/drawing/2014/chart" uri="{C3380CC4-5D6E-409C-BE32-E72D297353CC}">
                <c16:uniqueId val="{00000007-DDFA-4159-85A2-782A790576FC}"/>
              </c:ext>
            </c:extLst>
          </c:dPt>
          <c:dLbls>
            <c:numFmt formatCode="&quot;$&quot;#,##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zo Sans" panose="020B0603030303020204"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2015A</c:v>
                </c:pt>
                <c:pt idx="1">
                  <c:v>2016A</c:v>
                </c:pt>
                <c:pt idx="2">
                  <c:v>2017E</c:v>
                </c:pt>
                <c:pt idx="3">
                  <c:v>2018E</c:v>
                </c:pt>
                <c:pt idx="4">
                  <c:v>2019E</c:v>
                </c:pt>
              </c:strCache>
            </c:strRef>
          </c:cat>
          <c:val>
            <c:numRef>
              <c:f>Sheet1!$B$2:$F$2</c:f>
              <c:numCache>
                <c:formatCode>General</c:formatCode>
                <c:ptCount val="5"/>
                <c:pt idx="0">
                  <c:v>12.046084</c:v>
                </c:pt>
                <c:pt idx="1">
                  <c:v>11.88</c:v>
                </c:pt>
                <c:pt idx="2">
                  <c:v>13.288</c:v>
                </c:pt>
                <c:pt idx="3">
                  <c:v>14.01</c:v>
                </c:pt>
                <c:pt idx="4">
                  <c:v>14.01</c:v>
                </c:pt>
              </c:numCache>
            </c:numRef>
          </c:val>
          <c:extLst>
            <c:ext xmlns:c16="http://schemas.microsoft.com/office/drawing/2014/chart" uri="{C3380CC4-5D6E-409C-BE32-E72D297353CC}">
              <c16:uniqueId val="{00000008-DDFA-4159-85A2-782A790576FC}"/>
            </c:ext>
          </c:extLst>
        </c:ser>
        <c:dLbls>
          <c:showLegendKey val="0"/>
          <c:showVal val="0"/>
          <c:showCatName val="0"/>
          <c:showSerName val="0"/>
          <c:showPercent val="0"/>
          <c:showBubbleSize val="0"/>
        </c:dLbls>
        <c:gapWidth val="219"/>
        <c:overlap val="-27"/>
        <c:axId val="200475392"/>
        <c:axId val="200476928"/>
      </c:barChart>
      <c:catAx>
        <c:axId val="200475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zo Sans" panose="020B0603030303020204" pitchFamily="34" charset="77"/>
                <a:ea typeface="+mn-ea"/>
                <a:cs typeface="+mn-cs"/>
              </a:defRPr>
            </a:pPr>
            <a:endParaRPr lang="en-US"/>
          </a:p>
        </c:txPr>
        <c:crossAx val="200476928"/>
        <c:crosses val="autoZero"/>
        <c:auto val="1"/>
        <c:lblAlgn val="ctr"/>
        <c:lblOffset val="100"/>
        <c:noMultiLvlLbl val="0"/>
      </c:catAx>
      <c:valAx>
        <c:axId val="20047692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zo Sans" panose="020B0603030303020204" pitchFamily="34" charset="77"/>
                <a:ea typeface="+mn-ea"/>
                <a:cs typeface="+mn-cs"/>
              </a:defRPr>
            </a:pPr>
            <a:endParaRPr lang="en-US"/>
          </a:p>
        </c:txPr>
        <c:crossAx val="20047539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000">
          <a:latin typeface="Azo Sans" panose="020B0603030303020204" pitchFamily="34" charset="77"/>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0.20213</cdr:x>
      <cdr:y>0.0556</cdr:y>
    </cdr:to>
    <cdr:sp macro="" textlink="">
      <cdr:nvSpPr>
        <cdr:cNvPr id="2" name="Rectangle 1"/>
        <cdr:cNvSpPr>
          <a:spLocks xmlns:a="http://schemas.openxmlformats.org/drawingml/2006/main" noChangeArrowheads="1"/>
        </cdr:cNvSpPr>
      </cdr:nvSpPr>
      <cdr:spPr bwMode="gray">
        <a:xfrm xmlns:a="http://schemas.openxmlformats.org/drawingml/2006/main">
          <a:off x="0" y="0"/>
          <a:ext cx="723900" cy="1077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lIns="0" tIns="0" rIns="0" bIns="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20000"/>
            </a:spcBef>
            <a:buFont typeface="Wingdings" pitchFamily="2" charset="2"/>
            <a:buNone/>
          </a:pPr>
          <a:r>
            <a:rPr lang="en-US" sz="700" i="1" dirty="0">
              <a:latin typeface="Raleway" panose="020B0503030101060003" pitchFamily="34" charset="0"/>
            </a:rPr>
            <a:t>($ in millions)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dirty="0"/>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dirty="0"/>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dirty="0"/>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F0B6EC5B-DE15-4B62-9DC0-DE1BD893DD16}" type="slidenum">
              <a:rPr lang="en-US"/>
              <a:pPr/>
              <a:t>‹#›</a:t>
            </a:fld>
            <a:endParaRPr lang="en-US" dirty="0"/>
          </a:p>
        </p:txBody>
      </p:sp>
    </p:spTree>
    <p:extLst>
      <p:ext uri="{BB962C8B-B14F-4D97-AF65-F5344CB8AC3E}">
        <p14:creationId xmlns:p14="http://schemas.microsoft.com/office/powerpoint/2010/main" val="1824868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dirty="0"/>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dirty="0"/>
          </a:p>
        </p:txBody>
      </p:sp>
      <p:sp>
        <p:nvSpPr>
          <p:cNvPr id="2662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dirty="0"/>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823FACB9-4E35-4CB3-835A-2EBF55FAEDE3}" type="slidenum">
              <a:rPr lang="en-US"/>
              <a:pPr/>
              <a:t>‹#›</a:t>
            </a:fld>
            <a:endParaRPr lang="en-US" dirty="0"/>
          </a:p>
        </p:txBody>
      </p:sp>
    </p:spTree>
    <p:extLst>
      <p:ext uri="{BB962C8B-B14F-4D97-AF65-F5344CB8AC3E}">
        <p14:creationId xmlns:p14="http://schemas.microsoft.com/office/powerpoint/2010/main" val="971869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picture containing outdoor, sky, plane, transport&#10;&#10;Description automatically generated">
            <a:extLst>
              <a:ext uri="{FF2B5EF4-FFF2-40B4-BE49-F238E27FC236}">
                <a16:creationId xmlns:a16="http://schemas.microsoft.com/office/drawing/2014/main" id="{02C296F5-D13E-28A7-D217-563369EE0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8" cy="6859886"/>
          </a:xfrm>
          <a:prstGeom prst="rect">
            <a:avLst/>
          </a:prstGeom>
        </p:spPr>
      </p:pic>
      <p:sp>
        <p:nvSpPr>
          <p:cNvPr id="21" name="Rectangle 20">
            <a:extLst>
              <a:ext uri="{FF2B5EF4-FFF2-40B4-BE49-F238E27FC236}">
                <a16:creationId xmlns:a16="http://schemas.microsoft.com/office/drawing/2014/main" id="{2CDE3364-5CC8-2674-A127-7743AFA3E986}"/>
              </a:ext>
            </a:extLst>
          </p:cNvPr>
          <p:cNvSpPr/>
          <p:nvPr userDrawn="1"/>
        </p:nvSpPr>
        <p:spPr bwMode="auto">
          <a:xfrm>
            <a:off x="-23947" y="-491"/>
            <a:ext cx="12191998" cy="6858491"/>
          </a:xfrm>
          <a:prstGeom prst="rect">
            <a:avLst/>
          </a:prstGeom>
          <a:gradFill>
            <a:gsLst>
              <a:gs pos="12000">
                <a:srgbClr val="B00A1B">
                  <a:alpha val="10000"/>
                </a:srgbClr>
              </a:gs>
              <a:gs pos="82000">
                <a:schemeClr val="tx1">
                  <a:alpha val="60000"/>
                </a:schemeClr>
              </a:gs>
            </a:gsLst>
            <a:lin ang="6600000" scaled="0"/>
          </a:gradFill>
          <a:ln>
            <a:noFill/>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3600" b="0" i="0" u="none" strike="noStrike" cap="none" normalizeH="0" baseline="0" dirty="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2C5FE352-335E-CC37-2D46-73F67B0FC29D}"/>
              </a:ext>
            </a:extLst>
          </p:cNvPr>
          <p:cNvSpPr txBox="1"/>
          <p:nvPr userDrawn="1"/>
        </p:nvSpPr>
        <p:spPr>
          <a:xfrm>
            <a:off x="1106500" y="3470464"/>
            <a:ext cx="7656500" cy="1805623"/>
          </a:xfrm>
          <a:prstGeom prst="rect">
            <a:avLst/>
          </a:prstGeom>
          <a:noFill/>
        </p:spPr>
        <p:txBody>
          <a:bodyPr wrap="square" lIns="0">
            <a:spAutoFit/>
          </a:bodyPr>
          <a:lstStyle/>
          <a:p>
            <a:pPr>
              <a:lnSpc>
                <a:spcPts val="6400"/>
              </a:lnSpc>
              <a:spcBef>
                <a:spcPts val="0"/>
              </a:spcBef>
              <a:buNone/>
            </a:pPr>
            <a:r>
              <a:rPr lang="en-US" sz="7200" b="0" i="0" cap="none" baseline="0" dirty="0">
                <a:solidFill>
                  <a:srgbClr val="FFFFFF"/>
                </a:solidFill>
                <a:effectLst/>
                <a:latin typeface="Arno Pro" panose="02020502040506020403" pitchFamily="18" charset="0"/>
              </a:rPr>
              <a:t>Strategic acquisitions.</a:t>
            </a:r>
          </a:p>
          <a:p>
            <a:pPr>
              <a:lnSpc>
                <a:spcPts val="6400"/>
              </a:lnSpc>
              <a:spcBef>
                <a:spcPts val="0"/>
              </a:spcBef>
              <a:buNone/>
            </a:pPr>
            <a:r>
              <a:rPr lang="en-US" sz="7200" b="0" i="0" cap="none" baseline="0" dirty="0">
                <a:solidFill>
                  <a:srgbClr val="FFFFFF"/>
                </a:solidFill>
                <a:effectLst/>
                <a:latin typeface="Arno Pro" panose="02020502040506020403" pitchFamily="18" charset="0"/>
              </a:rPr>
              <a:t>Long-term value.</a:t>
            </a:r>
            <a:endParaRPr lang="en-US" sz="7200" b="0" i="0" cap="none" baseline="0" dirty="0">
              <a:latin typeface="Arno Pro" panose="02020502040506020403" pitchFamily="18" charset="0"/>
            </a:endParaRPr>
          </a:p>
        </p:txBody>
      </p:sp>
      <p:pic>
        <p:nvPicPr>
          <p:cNvPr id="23" name="Graphic 22">
            <a:extLst>
              <a:ext uri="{FF2B5EF4-FFF2-40B4-BE49-F238E27FC236}">
                <a16:creationId xmlns:a16="http://schemas.microsoft.com/office/drawing/2014/main" id="{DBA9B828-E479-EA4B-90E7-08B50C00CD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447800"/>
            <a:ext cx="4381500" cy="1524000"/>
          </a:xfrm>
          <a:prstGeom prst="rect">
            <a:avLst/>
          </a:prstGeom>
        </p:spPr>
      </p:pic>
      <p:sp>
        <p:nvSpPr>
          <p:cNvPr id="24" name="Text Placeholder 2">
            <a:extLst>
              <a:ext uri="{FF2B5EF4-FFF2-40B4-BE49-F238E27FC236}">
                <a16:creationId xmlns:a16="http://schemas.microsoft.com/office/drawing/2014/main" id="{0E748DA4-AEFC-8DC5-C9AD-0B822AB05C08}"/>
              </a:ext>
            </a:extLst>
          </p:cNvPr>
          <p:cNvSpPr txBox="1">
            <a:spLocks/>
          </p:cNvSpPr>
          <p:nvPr userDrawn="1"/>
        </p:nvSpPr>
        <p:spPr>
          <a:xfrm>
            <a:off x="1106499" y="5260142"/>
            <a:ext cx="5273134" cy="639762"/>
          </a:xfrm>
          <a:prstGeom prst="rect">
            <a:avLst/>
          </a:prstGeom>
        </p:spPr>
        <p:txBody>
          <a:bodyPr lIns="0" anchor="b"/>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auto">
              <a:spcAft>
                <a:spcPts val="0"/>
              </a:spcAft>
              <a:buClrTx/>
              <a:buSzTx/>
            </a:pPr>
            <a:r>
              <a:rPr lang="en-US" b="0" dirty="0">
                <a:solidFill>
                  <a:schemeClr val="bg1">
                    <a:alpha val="84692"/>
                  </a:schemeClr>
                </a:solidFill>
                <a:latin typeface="Raleway" pitchFamily="2" charset="77"/>
              </a:rPr>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B00A1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971800"/>
            <a:ext cx="10716685" cy="1373606"/>
          </a:xfrm>
          <a:prstGeom prst="rect">
            <a:avLst/>
          </a:prstGeom>
        </p:spPr>
        <p:txBody>
          <a:bodyPr anchor="t"/>
          <a:lstStyle>
            <a:lvl1pPr algn="l">
              <a:defRPr sz="6000" b="0" i="0" cap="none">
                <a:solidFill>
                  <a:schemeClr val="bg1"/>
                </a:solidFill>
                <a:latin typeface="Arno Pro Caption" panose="02020502040506020403" pitchFamily="18" charset="0"/>
                <a:cs typeface="Segoe UI Black"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599" y="1471614"/>
            <a:ext cx="10716685" cy="1512887"/>
          </a:xfrm>
        </p:spPr>
        <p:txBody>
          <a:bodyPr anchor="b"/>
          <a:lstStyle>
            <a:lvl1pPr marL="0" indent="0">
              <a:buNone/>
              <a:defRPr sz="2000" b="0" i="0">
                <a:solidFill>
                  <a:schemeClr val="bg1">
                    <a:lumMod val="85000"/>
                  </a:schemeClr>
                </a:solidFill>
                <a:latin typeface="Raleway" pitchFamily="2" charset="77"/>
                <a:cs typeface="Segoe UI Black"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6219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chemeClr val="bg1">
                <a:tint val="40000"/>
                <a:satMod val="350000"/>
              </a:schemeClr>
            </a:gs>
            <a:gs pos="100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3988" y="1524001"/>
            <a:ext cx="11201612" cy="3581400"/>
          </a:xfrm>
        </p:spPr>
        <p:txBody>
          <a:bodyPr/>
          <a:lstStyle>
            <a:lvl1pPr marL="45720" indent="0">
              <a:buFontTx/>
              <a:buNone/>
              <a:defRPr sz="3200" b="0">
                <a:solidFill>
                  <a:schemeClr val="tx1">
                    <a:lumMod val="75000"/>
                    <a:lumOff val="25000"/>
                  </a:schemeClr>
                </a:solidFill>
                <a:latin typeface="Arno Pro Caption" panose="02020502040506020403" pitchFamily="18"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116C1CB-F308-3576-787D-0CAD009E5340}"/>
              </a:ext>
            </a:extLst>
          </p:cNvPr>
          <p:cNvSpPr>
            <a:spLocks noGrp="1" noChangeArrowheads="1"/>
          </p:cNvSpPr>
          <p:nvPr>
            <p:ph type="title"/>
          </p:nvPr>
        </p:nvSpPr>
        <p:spPr bwMode="auto">
          <a:xfrm>
            <a:off x="583988" y="1"/>
            <a:ext cx="9626812"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lvl1pPr>
              <a:defRPr sz="4200" b="0">
                <a:latin typeface="Arno Pro Caption" panose="020205020405060204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30360729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3988" y="1"/>
            <a:ext cx="9626812" cy="1211263"/>
          </a:xfrm>
          <a:prstGeom prst="rect">
            <a:avLst/>
          </a:prstGeom>
        </p:spPr>
        <p:txBody>
          <a:bodyPr/>
          <a:lstStyle>
            <a:lvl1pPr>
              <a:defRPr sz="4200" b="0">
                <a:solidFill>
                  <a:schemeClr val="tx1">
                    <a:lumMod val="50000"/>
                    <a:lumOff val="50000"/>
                  </a:schemeClr>
                </a:solidFill>
                <a:latin typeface="Arno Pro Caption" panose="02020502040506020403" pitchFamily="18" charset="0"/>
              </a:defRPr>
            </a:lvl1pPr>
          </a:lstStyle>
          <a:p>
            <a:r>
              <a:rPr lang="en-US" dirty="0"/>
              <a:t>Click to edit Master title style</a:t>
            </a:r>
          </a:p>
        </p:txBody>
      </p:sp>
      <p:sp>
        <p:nvSpPr>
          <p:cNvPr id="3" name="Content Placeholder 2"/>
          <p:cNvSpPr>
            <a:spLocks noGrp="1"/>
          </p:cNvSpPr>
          <p:nvPr>
            <p:ph sz="half" idx="1"/>
          </p:nvPr>
        </p:nvSpPr>
        <p:spPr>
          <a:xfrm>
            <a:off x="583988" y="1524001"/>
            <a:ext cx="5359613" cy="4190999"/>
          </a:xfrm>
        </p:spPr>
        <p:txBody>
          <a:bodyPr/>
          <a:lstStyle>
            <a:lvl1pPr marL="45720" indent="0">
              <a:buFontTx/>
              <a:buNone/>
              <a:defRPr sz="3200" b="0">
                <a:solidFill>
                  <a:schemeClr val="tx1">
                    <a:lumMod val="75000"/>
                    <a:lumOff val="25000"/>
                  </a:schemeClr>
                </a:solidFill>
                <a:latin typeface="Arno Pro Caption" panose="02020502040506020403"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1524001"/>
            <a:ext cx="5487380" cy="4190999"/>
          </a:xfrm>
        </p:spPr>
        <p:txBody>
          <a:bodyPr/>
          <a:lstStyle>
            <a:lvl1pPr marL="45720" indent="0">
              <a:buFontTx/>
              <a:buNone/>
              <a:defRPr sz="3200" b="0">
                <a:solidFill>
                  <a:schemeClr val="tx1">
                    <a:lumMod val="75000"/>
                    <a:lumOff val="25000"/>
                  </a:schemeClr>
                </a:solidFill>
                <a:latin typeface="Arno Pro Caption" panose="02020502040506020403"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35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9033" cy="639762"/>
          </a:xfrm>
        </p:spPr>
        <p:txBody>
          <a:bodyPr anchor="b">
            <a:normAutofit/>
          </a:bodyPr>
          <a:lstStyle>
            <a:lvl1pPr marL="0" indent="0">
              <a:buNone/>
              <a:defRPr sz="3200" b="0">
                <a:solidFill>
                  <a:schemeClr val="tx1">
                    <a:lumMod val="75000"/>
                    <a:lumOff val="25000"/>
                  </a:schemeClr>
                </a:solidFill>
                <a:latin typeface="Arno Pro Caption" panose="02020502040506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09600" y="2174875"/>
            <a:ext cx="5389033" cy="3540125"/>
          </a:xfrm>
        </p:spPr>
        <p:txBody>
          <a:bodyPr/>
          <a:lstStyle>
            <a:lvl1pPr marL="45720" indent="0">
              <a:buFontTx/>
              <a:buNone/>
              <a:defRPr sz="1800">
                <a:solidFill>
                  <a:schemeClr val="tx1">
                    <a:lumMod val="75000"/>
                    <a:lumOff val="25000"/>
                  </a:schemeClr>
                </a:solidFill>
                <a:latin typeface="Raleway" pitchFamily="2" charset="77"/>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699" y="1535113"/>
            <a:ext cx="5527081" cy="639762"/>
          </a:xfrm>
        </p:spPr>
        <p:txBody>
          <a:bodyPr anchor="b">
            <a:normAutofit/>
          </a:bodyPr>
          <a:lstStyle>
            <a:lvl1pPr marL="0" indent="0">
              <a:buNone/>
              <a:defRPr sz="3200" b="0">
                <a:solidFill>
                  <a:schemeClr val="tx1">
                    <a:lumMod val="75000"/>
                    <a:lumOff val="25000"/>
                  </a:schemeClr>
                </a:solidFill>
                <a:latin typeface="Arno Pro Caption" panose="02020502040506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08699" y="2174875"/>
            <a:ext cx="5527081" cy="3540125"/>
          </a:xfrm>
        </p:spPr>
        <p:txBody>
          <a:bodyPr/>
          <a:lstStyle>
            <a:lvl1pPr marL="45720" indent="0">
              <a:buFontTx/>
              <a:buNone/>
              <a:defRPr sz="1800">
                <a:solidFill>
                  <a:schemeClr val="tx1">
                    <a:lumMod val="75000"/>
                    <a:lumOff val="25000"/>
                  </a:schemeClr>
                </a:solidFill>
                <a:latin typeface="Raleway" pitchFamily="2" charset="77"/>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C70C061F-D178-D397-9809-BD0FC9B46B72}"/>
              </a:ext>
            </a:extLst>
          </p:cNvPr>
          <p:cNvSpPr>
            <a:spLocks noGrp="1" noChangeArrowheads="1"/>
          </p:cNvSpPr>
          <p:nvPr>
            <p:ph type="title"/>
          </p:nvPr>
        </p:nvSpPr>
        <p:spPr bwMode="auto">
          <a:xfrm>
            <a:off x="583988" y="1"/>
            <a:ext cx="9703012"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lvl1pPr>
              <a:defRPr sz="4200" b="0">
                <a:latin typeface="Arno Pro Caption" panose="02020502040506020403" pitchFamily="18" charset="0"/>
              </a:defRPr>
            </a:lvl1pPr>
          </a:lstStyle>
          <a:p>
            <a:pPr lvl="0"/>
            <a:r>
              <a:rPr lang="en-US" altLang="en-US" dirty="0"/>
              <a:t>Click to edit Master title style</a:t>
            </a:r>
          </a:p>
        </p:txBody>
      </p:sp>
    </p:spTree>
    <p:extLst>
      <p:ext uri="{BB962C8B-B14F-4D97-AF65-F5344CB8AC3E}">
        <p14:creationId xmlns:p14="http://schemas.microsoft.com/office/powerpoint/2010/main" val="139325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3988" y="1"/>
            <a:ext cx="9626812" cy="1211263"/>
          </a:xfrm>
          <a:prstGeom prst="rect">
            <a:avLst/>
          </a:prstGeom>
        </p:spPr>
        <p:txBody>
          <a:bodyPr/>
          <a:lstStyle>
            <a:lvl1pPr>
              <a:defRPr sz="4200" b="0">
                <a:latin typeface="Arno Pro Caption" panose="02020502040506020403" pitchFamily="18" charset="0"/>
              </a:defRPr>
            </a:lvl1pPr>
          </a:lstStyle>
          <a:p>
            <a:r>
              <a:rPr lang="en-US"/>
              <a:t>Click to edit Master title style</a:t>
            </a:r>
          </a:p>
        </p:txBody>
      </p:sp>
    </p:spTree>
    <p:extLst>
      <p:ext uri="{BB962C8B-B14F-4D97-AF65-F5344CB8AC3E}">
        <p14:creationId xmlns:p14="http://schemas.microsoft.com/office/powerpoint/2010/main" val="8673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09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95400"/>
            <a:ext cx="4011084" cy="914400"/>
          </a:xfrm>
          <a:prstGeom prst="rect">
            <a:avLst/>
          </a:prstGeom>
        </p:spPr>
        <p:txBody>
          <a:bodyPr/>
          <a:lstStyle>
            <a:lvl1pPr algn="l">
              <a:defRPr sz="1800" b="1">
                <a:solidFill>
                  <a:schemeClr val="tx1">
                    <a:lumMod val="75000"/>
                    <a:lumOff val="25000"/>
                  </a:schemeClr>
                </a:solidFill>
                <a:latin typeface="Raleway" pitchFamily="2" charset="77"/>
              </a:defRPr>
            </a:lvl1pPr>
          </a:lstStyle>
          <a:p>
            <a:r>
              <a:rPr lang="en-US" dirty="0"/>
              <a:t>CLICK TO EDIT MASTER TITLE STYLE</a:t>
            </a:r>
          </a:p>
        </p:txBody>
      </p:sp>
      <p:sp>
        <p:nvSpPr>
          <p:cNvPr id="3" name="Content Placeholder 2"/>
          <p:cNvSpPr>
            <a:spLocks noGrp="1"/>
          </p:cNvSpPr>
          <p:nvPr>
            <p:ph idx="1"/>
          </p:nvPr>
        </p:nvSpPr>
        <p:spPr>
          <a:xfrm>
            <a:off x="4766733" y="1295400"/>
            <a:ext cx="6815667" cy="4432298"/>
          </a:xfrm>
        </p:spPr>
        <p:txBody>
          <a:bodyPr/>
          <a:lstStyle>
            <a:lvl1pPr marL="45720" indent="0">
              <a:buFontTx/>
              <a:buNone/>
              <a:defRPr sz="3200">
                <a:solidFill>
                  <a:schemeClr val="bg2"/>
                </a:solidFill>
                <a:latin typeface="Arno Pro Caption" panose="02020502040506020403" pitchFamily="18" charset="0"/>
              </a:defRPr>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209800"/>
            <a:ext cx="4011084" cy="3517898"/>
          </a:xfrm>
        </p:spPr>
        <p:txBody>
          <a:bodyPr/>
          <a:lstStyle>
            <a:lvl1pPr marL="0" indent="0">
              <a:buNone/>
              <a:defRPr sz="1400" b="0">
                <a:latin typeface="Raleway"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153092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lstStyle>
            <a:lvl1pPr algn="l">
              <a:defRPr sz="2400" b="0">
                <a:solidFill>
                  <a:schemeClr val="tx1">
                    <a:lumMod val="75000"/>
                    <a:lumOff val="25000"/>
                  </a:schemeClr>
                </a:solidFill>
                <a:latin typeface="Arno Pro Caption" panose="02020502040506020403" pitchFamily="18" charset="0"/>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2389717" y="612775"/>
            <a:ext cx="7315200" cy="4114800"/>
          </a:xfrm>
        </p:spPr>
        <p:txBody>
          <a:bodyPr/>
          <a:lstStyle>
            <a:lvl1pPr marL="0" indent="0">
              <a:buNone/>
              <a:defRPr sz="3200">
                <a:latin typeface="Raleway"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423862"/>
          </a:xfrm>
        </p:spPr>
        <p:txBody>
          <a:bodyPr>
            <a:normAutofit/>
          </a:bodyPr>
          <a:lstStyle>
            <a:lvl1pPr marL="0" indent="0">
              <a:buNone/>
              <a:defRPr sz="1200" b="0">
                <a:latin typeface="Raleway"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1156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100000">
              <a:schemeClr val="bg1">
                <a:lumMod val="85000"/>
              </a:schemeClr>
            </a:gs>
          </a:gsLst>
          <a:lin ang="2700000" scaled="1"/>
        </a:gradFill>
        <a:effectLst/>
      </p:bgPr>
    </p:bg>
    <p:spTree>
      <p:nvGrpSpPr>
        <p:cNvPr id="1" name=""/>
        <p:cNvGrpSpPr/>
        <p:nvPr/>
      </p:nvGrpSpPr>
      <p:grpSpPr>
        <a:xfrm>
          <a:off x="0" y="0"/>
          <a:ext cx="0" cy="0"/>
          <a:chOff x="0" y="0"/>
          <a:chExt cx="0" cy="0"/>
        </a:xfrm>
      </p:grpSpPr>
      <p:sp>
        <p:nvSpPr>
          <p:cNvPr id="46084" name="Text Placeholder 2"/>
          <p:cNvSpPr>
            <a:spLocks noGrp="1" noChangeArrowheads="1"/>
          </p:cNvSpPr>
          <p:nvPr>
            <p:ph type="body" idx="1"/>
          </p:nvPr>
        </p:nvSpPr>
        <p:spPr bwMode="auto">
          <a:xfrm>
            <a:off x="583988" y="1524001"/>
            <a:ext cx="11151792" cy="42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 name="Title Placeholder 1">
            <a:extLst>
              <a:ext uri="{FF2B5EF4-FFF2-40B4-BE49-F238E27FC236}">
                <a16:creationId xmlns:a16="http://schemas.microsoft.com/office/drawing/2014/main" id="{ED920E0F-F549-B3DE-1FA2-8866CCB666AB}"/>
              </a:ext>
            </a:extLst>
          </p:cNvPr>
          <p:cNvSpPr>
            <a:spLocks noGrp="1" noChangeArrowheads="1"/>
          </p:cNvSpPr>
          <p:nvPr>
            <p:ph type="title"/>
          </p:nvPr>
        </p:nvSpPr>
        <p:spPr bwMode="auto">
          <a:xfrm>
            <a:off x="583988" y="1"/>
            <a:ext cx="9703012"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dirty="0"/>
              <a:t>Click to edit Master title style</a:t>
            </a:r>
          </a:p>
        </p:txBody>
      </p:sp>
      <p:pic>
        <p:nvPicPr>
          <p:cNvPr id="3" name="Graphic 2">
            <a:extLst>
              <a:ext uri="{FF2B5EF4-FFF2-40B4-BE49-F238E27FC236}">
                <a16:creationId xmlns:a16="http://schemas.microsoft.com/office/drawing/2014/main" id="{0C332807-45EC-644F-2CE3-20322308358E}"/>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03935" y="508520"/>
            <a:ext cx="1166855" cy="405863"/>
          </a:xfrm>
          <a:prstGeom prst="rect">
            <a:avLst/>
          </a:prstGeom>
        </p:spPr>
      </p:pic>
      <p:sp>
        <p:nvSpPr>
          <p:cNvPr id="4" name="Slide Number Placeholder 5">
            <a:extLst>
              <a:ext uri="{FF2B5EF4-FFF2-40B4-BE49-F238E27FC236}">
                <a16:creationId xmlns:a16="http://schemas.microsoft.com/office/drawing/2014/main" id="{51B86F2C-05B8-9AFA-B56D-0D5A3FB86234}"/>
              </a:ext>
            </a:extLst>
          </p:cNvPr>
          <p:cNvSpPr txBox="1">
            <a:spLocks/>
          </p:cNvSpPr>
          <p:nvPr userDrawn="1"/>
        </p:nvSpPr>
        <p:spPr bwMode="auto">
          <a:xfrm>
            <a:off x="11564268" y="6353144"/>
            <a:ext cx="155492"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fontAlgn="base">
              <a:spcBef>
                <a:spcPct val="0"/>
              </a:spcBef>
              <a:spcAft>
                <a:spcPct val="0"/>
              </a:spcAft>
              <a:buClrTx/>
              <a:buSzTx/>
              <a:buFontTx/>
              <a:buNone/>
              <a:defRPr kumimoji="0" lang="en-US" sz="1400" b="0" i="0" u="none" strike="noStrike" kern="1200" cap="none" normalizeH="0" baseline="0" smtClean="0">
                <a:ln>
                  <a:noFill/>
                </a:ln>
                <a:solidFill>
                  <a:srgbClr val="97999C"/>
                </a:solidFill>
                <a:effectLst/>
                <a:latin typeface="Roboto" panose="02000000000000000000" pitchFamily="2" charset="0"/>
                <a:ea typeface="Roboto" panose="02000000000000000000" pitchFamily="2" charset="0"/>
                <a:cs typeface="Roboto" panose="02000000000000000000" pitchFamily="2" charset="0"/>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a:lstStyle>
          <a:p>
            <a:pPr eaLnBrk="0" hangingPunct="0"/>
            <a:fld id="{FF2F9E41-C19F-4965-9FCE-075E407441F8}" type="slidenum">
              <a:rPr lang="en-US" sz="1000" smtClean="0">
                <a:solidFill>
                  <a:srgbClr val="B00A1B"/>
                </a:solidFill>
              </a:rPr>
              <a:pPr eaLnBrk="0" hangingPunct="0"/>
              <a:t>‹#›</a:t>
            </a:fld>
            <a:endParaRPr lang="en-US" sz="1000" dirty="0">
              <a:solidFill>
                <a:srgbClr val="B00A1B"/>
              </a:solidFill>
            </a:endParaRPr>
          </a:p>
        </p:txBody>
      </p:sp>
      <p:sp>
        <p:nvSpPr>
          <p:cNvPr id="5" name="TextBox 4">
            <a:extLst>
              <a:ext uri="{FF2B5EF4-FFF2-40B4-BE49-F238E27FC236}">
                <a16:creationId xmlns:a16="http://schemas.microsoft.com/office/drawing/2014/main" id="{FB9E79AF-FE79-79A9-9F63-386894B6B6BE}"/>
              </a:ext>
            </a:extLst>
          </p:cNvPr>
          <p:cNvSpPr txBox="1"/>
          <p:nvPr userDrawn="1"/>
        </p:nvSpPr>
        <p:spPr>
          <a:xfrm>
            <a:off x="9652001" y="6306979"/>
            <a:ext cx="1751011" cy="24622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chemeClr val="accent2"/>
              </a:buClr>
              <a:buSzPct val="70000"/>
              <a:buFont typeface="Wingdings" pitchFamily="2" charset="2"/>
              <a:buNone/>
              <a:tabLst/>
              <a:defRPr/>
            </a:pPr>
            <a:r>
              <a:rPr lang="en-US" sz="1000" b="1" i="0" dirty="0">
                <a:solidFill>
                  <a:srgbClr val="B00A1B"/>
                </a:solidFill>
                <a:latin typeface="Raleway" pitchFamily="2" charset="77"/>
              </a:rPr>
              <a:t>NTCGROUP.COM</a:t>
            </a:r>
          </a:p>
        </p:txBody>
      </p:sp>
      <p:cxnSp>
        <p:nvCxnSpPr>
          <p:cNvPr id="7" name="Straight Connector 6">
            <a:extLst>
              <a:ext uri="{FF2B5EF4-FFF2-40B4-BE49-F238E27FC236}">
                <a16:creationId xmlns:a16="http://schemas.microsoft.com/office/drawing/2014/main" id="{0C4D1DE4-B8AF-B39F-CE1D-D170A53478F0}"/>
              </a:ext>
            </a:extLst>
          </p:cNvPr>
          <p:cNvCxnSpPr/>
          <p:nvPr userDrawn="1"/>
        </p:nvCxnSpPr>
        <p:spPr bwMode="auto">
          <a:xfrm>
            <a:off x="0" y="5943600"/>
            <a:ext cx="12201167" cy="0"/>
          </a:xfrm>
          <a:prstGeom prst="line">
            <a:avLst/>
          </a:prstGeom>
          <a:noFill/>
          <a:ln w="127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 id="2147483657" r:id="rId5"/>
    <p:sldLayoutId id="2147483658" r:id="rId6"/>
    <p:sldLayoutId id="2147483659" r:id="rId7"/>
    <p:sldLayoutId id="2147483660" r:id="rId8"/>
    <p:sldLayoutId id="2147483661" r:id="rId9"/>
  </p:sldLayoutIdLst>
  <p:txStyles>
    <p:titleStyle>
      <a:lvl1pPr algn="l" rtl="0" eaLnBrk="1" fontAlgn="base" hangingPunct="1">
        <a:spcBef>
          <a:spcPct val="0"/>
        </a:spcBef>
        <a:spcAft>
          <a:spcPct val="0"/>
        </a:spcAft>
        <a:defRPr sz="4200" b="0">
          <a:solidFill>
            <a:schemeClr val="tx1">
              <a:lumMod val="50000"/>
              <a:lumOff val="50000"/>
            </a:schemeClr>
          </a:solidFill>
          <a:latin typeface="Arno Pro Caption" panose="02020502040506020403" pitchFamily="18"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45720" indent="0" algn="l" rtl="0" eaLnBrk="1" fontAlgn="base" hangingPunct="1">
        <a:spcBef>
          <a:spcPct val="25000"/>
        </a:spcBef>
        <a:spcAft>
          <a:spcPct val="0"/>
        </a:spcAft>
        <a:buClr>
          <a:schemeClr val="tx2"/>
        </a:buClr>
        <a:buSzPct val="120000"/>
        <a:buFontTx/>
        <a:buNone/>
        <a:defRPr sz="3200" b="1">
          <a:solidFill>
            <a:schemeClr val="tx1">
              <a:lumMod val="75000"/>
              <a:lumOff val="25000"/>
            </a:schemeClr>
          </a:solidFill>
          <a:latin typeface="Arno Pro Caption" panose="02020502040506020403" pitchFamily="18" charset="0"/>
          <a:ea typeface="+mn-ea"/>
          <a:cs typeface="+mn-cs"/>
        </a:defRPr>
      </a:lvl1pPr>
      <a:lvl2pPr marL="573088" indent="-230188" algn="l" rtl="0" eaLnBrk="1" fontAlgn="base" hangingPunct="1">
        <a:spcBef>
          <a:spcPct val="0"/>
        </a:spcBef>
        <a:spcAft>
          <a:spcPct val="25000"/>
        </a:spcAft>
        <a:buClr>
          <a:srgbClr val="C00000"/>
        </a:buClr>
        <a:buSzPct val="55000"/>
        <a:buFont typeface="Arial" panose="020B0604020202020204" pitchFamily="34" charset="0"/>
        <a:buChar char="•"/>
        <a:tabLst/>
        <a:defRPr sz="1800">
          <a:solidFill>
            <a:schemeClr val="tx1"/>
          </a:solidFill>
          <a:latin typeface="Raleway" panose="020B0503030101060003" pitchFamily="34" charset="0"/>
        </a:defRPr>
      </a:lvl2pPr>
      <a:lvl3pPr marL="803275" indent="-230188" algn="l" rtl="0" eaLnBrk="1" fontAlgn="base" hangingPunct="1">
        <a:spcBef>
          <a:spcPct val="0"/>
        </a:spcBef>
        <a:spcAft>
          <a:spcPct val="25000"/>
        </a:spcAft>
        <a:buClr>
          <a:srgbClr val="C00000"/>
        </a:buClr>
        <a:buSzPct val="50000"/>
        <a:buFont typeface="Arial" panose="020B0604020202020204" pitchFamily="34" charset="0"/>
        <a:buChar char="•"/>
        <a:tabLst/>
        <a:defRPr sz="1600">
          <a:solidFill>
            <a:schemeClr val="tx1"/>
          </a:solidFill>
          <a:latin typeface="Raleway" panose="020B0503030101060003" pitchFamily="34" charset="0"/>
        </a:defRPr>
      </a:lvl3pPr>
      <a:lvl4pPr marL="1146175" indent="-228600" algn="l" rtl="0" eaLnBrk="1" fontAlgn="base" hangingPunct="1">
        <a:spcBef>
          <a:spcPct val="20000"/>
        </a:spcBef>
        <a:spcAft>
          <a:spcPct val="0"/>
        </a:spcAft>
        <a:buClr>
          <a:srgbClr val="C00000"/>
        </a:buClr>
        <a:buSzPct val="75000"/>
        <a:buFont typeface="Arial" panose="020B0604020202020204" pitchFamily="34" charset="0"/>
        <a:buChar char="•"/>
        <a:tabLst/>
        <a:defRPr sz="1600">
          <a:solidFill>
            <a:schemeClr val="tx1"/>
          </a:solidFill>
          <a:latin typeface="Raleway" panose="020B0503030101060003" pitchFamily="34" charset="0"/>
        </a:defRPr>
      </a:lvl4pPr>
      <a:lvl5pPr marL="1490663" indent="-214313" algn="l" rtl="0" eaLnBrk="1" fontAlgn="base" hangingPunct="1">
        <a:spcBef>
          <a:spcPct val="20000"/>
        </a:spcBef>
        <a:spcAft>
          <a:spcPct val="0"/>
        </a:spcAft>
        <a:buClr>
          <a:srgbClr val="C00000"/>
        </a:buClr>
        <a:buSzPct val="80000"/>
        <a:buFont typeface="Arial" panose="020B0604020202020204" pitchFamily="34" charset="0"/>
        <a:buChar char="•"/>
        <a:tabLst/>
        <a:defRPr sz="1400">
          <a:solidFill>
            <a:schemeClr val="tx1"/>
          </a:solidFill>
          <a:latin typeface="Raleway" panose="020B0503030101060003" pitchFamily="34" charset="0"/>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48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1681-8ADC-8142-AEF9-37767D4848A0}"/>
              </a:ext>
            </a:extLst>
          </p:cNvPr>
          <p:cNvSpPr>
            <a:spLocks noGrp="1"/>
          </p:cNvSpPr>
          <p:nvPr>
            <p:ph type="title"/>
          </p:nvPr>
        </p:nvSpPr>
        <p:spPr/>
        <p:txBody>
          <a:bodyPr/>
          <a:lstStyle/>
          <a:p>
            <a:r>
              <a:rPr lang="en-US"/>
              <a:t>Section Title</a:t>
            </a:r>
          </a:p>
        </p:txBody>
      </p:sp>
      <p:sp>
        <p:nvSpPr>
          <p:cNvPr id="3" name="Text Placeholder 2">
            <a:extLst>
              <a:ext uri="{FF2B5EF4-FFF2-40B4-BE49-F238E27FC236}">
                <a16:creationId xmlns:a16="http://schemas.microsoft.com/office/drawing/2014/main" id="{14FFBE60-9C0B-71F9-86EE-E02AC5423A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97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8B17-CA98-41AD-988B-68DA804E97D8}"/>
              </a:ext>
            </a:extLst>
          </p:cNvPr>
          <p:cNvSpPr>
            <a:spLocks noGrp="1"/>
          </p:cNvSpPr>
          <p:nvPr>
            <p:ph type="title"/>
          </p:nvPr>
        </p:nvSpPr>
        <p:spPr>
          <a:prstGeom prst="rect">
            <a:avLst/>
          </a:prstGeom>
        </p:spPr>
        <p:txBody>
          <a:bodyPr/>
          <a:lstStyle/>
          <a:p>
            <a:r>
              <a:rPr lang="en-US" dirty="0"/>
              <a:t>Company message</a:t>
            </a:r>
          </a:p>
        </p:txBody>
      </p:sp>
      <p:sp>
        <p:nvSpPr>
          <p:cNvPr id="3" name="Content Placeholder 2">
            <a:extLst>
              <a:ext uri="{FF2B5EF4-FFF2-40B4-BE49-F238E27FC236}">
                <a16:creationId xmlns:a16="http://schemas.microsoft.com/office/drawing/2014/main" id="{4488E470-4D18-4400-AE5B-F1B78BA44AD5}"/>
              </a:ext>
            </a:extLst>
          </p:cNvPr>
          <p:cNvSpPr>
            <a:spLocks noGrp="1"/>
          </p:cNvSpPr>
          <p:nvPr>
            <p:ph sz="half" idx="1"/>
          </p:nvPr>
        </p:nvSpPr>
        <p:spPr/>
        <p:txBody>
          <a:bodyPr>
            <a:normAutofit/>
          </a:bodyPr>
          <a:lstStyle/>
          <a:p>
            <a:r>
              <a:rPr lang="en-US" dirty="0"/>
              <a:t>Who are we?</a:t>
            </a:r>
          </a:p>
          <a:p>
            <a:pPr lvl="1"/>
            <a:r>
              <a:rPr lang="en-US" sz="1800" dirty="0"/>
              <a:t>Our market space and our profile</a:t>
            </a:r>
          </a:p>
          <a:p>
            <a:r>
              <a:rPr lang="en-US" dirty="0"/>
              <a:t>What are our core values?</a:t>
            </a:r>
          </a:p>
          <a:p>
            <a:pPr lvl="1"/>
            <a:r>
              <a:rPr lang="en-US" sz="1800" dirty="0"/>
              <a:t>Our mission statement</a:t>
            </a:r>
          </a:p>
        </p:txBody>
      </p:sp>
      <p:sp>
        <p:nvSpPr>
          <p:cNvPr id="6" name="Content Placeholder 5">
            <a:extLst>
              <a:ext uri="{FF2B5EF4-FFF2-40B4-BE49-F238E27FC236}">
                <a16:creationId xmlns:a16="http://schemas.microsoft.com/office/drawing/2014/main" id="{A796E73A-EF11-03EA-D29E-7349F2BA2964}"/>
              </a:ext>
            </a:extLst>
          </p:cNvPr>
          <p:cNvSpPr>
            <a:spLocks noGrp="1"/>
          </p:cNvSpPr>
          <p:nvPr>
            <p:ph sz="half" idx="2"/>
          </p:nvPr>
        </p:nvSpPr>
        <p:spPr/>
        <p:txBody>
          <a:bodyPr/>
          <a:lstStyle/>
          <a:p>
            <a:r>
              <a:rPr lang="en-US" dirty="0"/>
              <a:t>What do we do?</a:t>
            </a:r>
          </a:p>
          <a:p>
            <a:pPr lvl="1"/>
            <a:r>
              <a:rPr lang="en-US" sz="1800" dirty="0"/>
              <a:t>Our products and services</a:t>
            </a:r>
          </a:p>
          <a:p>
            <a:r>
              <a:rPr lang="en-US" dirty="0"/>
              <a:t>What do we bring to the table?</a:t>
            </a:r>
          </a:p>
          <a:p>
            <a:pPr lvl="1"/>
            <a:r>
              <a:rPr lang="en-US" sz="1800" dirty="0"/>
              <a:t>Our value proposition</a:t>
            </a:r>
          </a:p>
        </p:txBody>
      </p:sp>
    </p:spTree>
    <p:extLst>
      <p:ext uri="{BB962C8B-B14F-4D97-AF65-F5344CB8AC3E}">
        <p14:creationId xmlns:p14="http://schemas.microsoft.com/office/powerpoint/2010/main" val="339201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807A971B-EAA4-45FE-AA95-CD2C44BD8726}"/>
              </a:ext>
            </a:extLst>
          </p:cNvPr>
          <p:cNvSpPr>
            <a:spLocks noGrp="1"/>
          </p:cNvSpPr>
          <p:nvPr>
            <p:ph idx="1"/>
          </p:nvPr>
        </p:nvSpPr>
        <p:spPr/>
        <p:txBody>
          <a:bodyPr>
            <a:normAutofit/>
          </a:bodyPr>
          <a:lstStyle/>
          <a:p>
            <a:r>
              <a:rPr lang="en-US" dirty="0"/>
              <a:t>Who are we?</a:t>
            </a:r>
          </a:p>
          <a:p>
            <a:pPr lvl="1"/>
            <a:r>
              <a:rPr lang="en-US" dirty="0"/>
              <a:t>Our market space and our profile</a:t>
            </a:r>
          </a:p>
          <a:p>
            <a:r>
              <a:rPr lang="en-US" dirty="0"/>
              <a:t>What are our core values?</a:t>
            </a:r>
          </a:p>
          <a:p>
            <a:pPr lvl="1"/>
            <a:r>
              <a:rPr lang="en-US" dirty="0"/>
              <a:t>Our mission statement</a:t>
            </a:r>
          </a:p>
        </p:txBody>
      </p:sp>
      <p:sp>
        <p:nvSpPr>
          <p:cNvPr id="2" name="Title 1">
            <a:extLst>
              <a:ext uri="{FF2B5EF4-FFF2-40B4-BE49-F238E27FC236}">
                <a16:creationId xmlns:a16="http://schemas.microsoft.com/office/drawing/2014/main" id="{134F8B17-CA98-41AD-988B-68DA804E97D8}"/>
              </a:ext>
            </a:extLst>
          </p:cNvPr>
          <p:cNvSpPr>
            <a:spLocks noGrp="1"/>
          </p:cNvSpPr>
          <p:nvPr>
            <p:ph type="title"/>
          </p:nvPr>
        </p:nvSpPr>
        <p:spPr>
          <a:prstGeom prst="rect">
            <a:avLst/>
          </a:prstGeom>
        </p:spPr>
        <p:txBody>
          <a:bodyPr/>
          <a:lstStyle/>
          <a:p>
            <a:r>
              <a:rPr lang="en-US" dirty="0"/>
              <a:t>Company message</a:t>
            </a:r>
          </a:p>
        </p:txBody>
      </p:sp>
      <p:sp>
        <p:nvSpPr>
          <p:cNvPr id="11" name="Rectangle 10">
            <a:extLst>
              <a:ext uri="{FF2B5EF4-FFF2-40B4-BE49-F238E27FC236}">
                <a16:creationId xmlns:a16="http://schemas.microsoft.com/office/drawing/2014/main" id="{4298C7A7-16AD-4930-A06C-7A64339FED37}"/>
              </a:ext>
            </a:extLst>
          </p:cNvPr>
          <p:cNvSpPr/>
          <p:nvPr/>
        </p:nvSpPr>
        <p:spPr>
          <a:xfrm>
            <a:off x="6180390" y="1511469"/>
            <a:ext cx="5427621" cy="2751522"/>
          </a:xfrm>
          <a:prstGeom prst="rect">
            <a:avLst/>
          </a:prstGeom>
        </p:spPr>
        <p:txBody>
          <a:bodyPr wrap="square">
            <a:spAutoFit/>
          </a:bodyPr>
          <a:lstStyle/>
          <a:p>
            <a:pPr>
              <a:buNone/>
            </a:pPr>
            <a:r>
              <a:rPr lang="en-US" sz="2400" dirty="0">
                <a:solidFill>
                  <a:srgbClr val="B00A1B"/>
                </a:solidFill>
                <a:latin typeface="Arno Pro Caption" panose="02020502040506020403" pitchFamily="18" charset="0"/>
              </a:rPr>
              <a:t>Lorem ipsum dolor sit </a:t>
            </a:r>
            <a:r>
              <a:rPr lang="en-US" sz="2400" dirty="0" err="1">
                <a:solidFill>
                  <a:srgbClr val="B00A1B"/>
                </a:solidFill>
                <a:latin typeface="Arno Pro Caption" panose="02020502040506020403" pitchFamily="18" charset="0"/>
              </a:rPr>
              <a:t>amet</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persto</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praemitto</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si</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euismod</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luctus</a:t>
            </a:r>
            <a:r>
              <a:rPr lang="en-US" sz="2400" dirty="0">
                <a:solidFill>
                  <a:srgbClr val="B00A1B"/>
                </a:solidFill>
                <a:latin typeface="Arno Pro Caption" panose="02020502040506020403" pitchFamily="18" charset="0"/>
              </a:rPr>
              <a:t> neo </a:t>
            </a:r>
            <a:r>
              <a:rPr lang="en-US" sz="2400" dirty="0" err="1">
                <a:solidFill>
                  <a:srgbClr val="B00A1B"/>
                </a:solidFill>
                <a:latin typeface="Arno Pro Caption" panose="02020502040506020403" pitchFamily="18" charset="0"/>
              </a:rPr>
              <a:t>ludus</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quae</a:t>
            </a:r>
            <a:r>
              <a:rPr lang="en-US" sz="2400" dirty="0">
                <a:solidFill>
                  <a:srgbClr val="B00A1B"/>
                </a:solidFill>
                <a:latin typeface="Arno Pro Caption" panose="02020502040506020403" pitchFamily="18" charset="0"/>
              </a:rPr>
              <a:t> ingenium </a:t>
            </a:r>
            <a:r>
              <a:rPr lang="en-US" sz="2400" dirty="0" err="1">
                <a:solidFill>
                  <a:srgbClr val="B00A1B"/>
                </a:solidFill>
                <a:latin typeface="Arno Pro Caption" panose="02020502040506020403" pitchFamily="18" charset="0"/>
              </a:rPr>
              <a:t>ea</a:t>
            </a:r>
            <a:r>
              <a:rPr lang="en-US" sz="2400" dirty="0">
                <a:solidFill>
                  <a:srgbClr val="B00A1B"/>
                </a:solidFill>
                <a:latin typeface="Arno Pro Caption" panose="02020502040506020403" pitchFamily="18" charset="0"/>
              </a:rPr>
              <a:t> patria </a:t>
            </a:r>
            <a:r>
              <a:rPr lang="en-US" sz="2400" dirty="0" err="1">
                <a:solidFill>
                  <a:srgbClr val="B00A1B"/>
                </a:solidFill>
                <a:latin typeface="Arno Pro Caption" panose="02020502040506020403" pitchFamily="18" charset="0"/>
              </a:rPr>
              <a:t>paratus</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capto</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facilisis</a:t>
            </a:r>
            <a:r>
              <a:rPr lang="en-US" sz="2400" dirty="0">
                <a:solidFill>
                  <a:srgbClr val="B00A1B"/>
                </a:solidFill>
                <a:latin typeface="Arno Pro Caption" panose="02020502040506020403" pitchFamily="18" charset="0"/>
              </a:rPr>
              <a:t>. Et </a:t>
            </a:r>
            <a:r>
              <a:rPr lang="en-US" sz="2400" dirty="0" err="1">
                <a:solidFill>
                  <a:srgbClr val="B00A1B"/>
                </a:solidFill>
                <a:latin typeface="Arno Pro Caption" panose="02020502040506020403" pitchFamily="18" charset="0"/>
              </a:rPr>
              <a:t>ea</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neque</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multo</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duis</a:t>
            </a:r>
            <a:r>
              <a:rPr lang="en-US" sz="2400" dirty="0">
                <a:solidFill>
                  <a:srgbClr val="B00A1B"/>
                </a:solidFill>
                <a:latin typeface="Arno Pro Caption" panose="02020502040506020403" pitchFamily="18" charset="0"/>
              </a:rPr>
              <a:t> cui, </a:t>
            </a:r>
            <a:r>
              <a:rPr lang="en-US" sz="2400" dirty="0" err="1">
                <a:solidFill>
                  <a:srgbClr val="B00A1B"/>
                </a:solidFill>
                <a:latin typeface="Arno Pro Caption" panose="02020502040506020403" pitchFamily="18" charset="0"/>
              </a:rPr>
              <a:t>persto</a:t>
            </a:r>
            <a:r>
              <a:rPr lang="en-US" sz="2400" dirty="0">
                <a:solidFill>
                  <a:srgbClr val="B00A1B"/>
                </a:solidFill>
                <a:latin typeface="Arno Pro Caption" panose="02020502040506020403" pitchFamily="18" charset="0"/>
              </a:rPr>
              <a:t> vel </a:t>
            </a:r>
            <a:r>
              <a:rPr lang="en-US" sz="2400" dirty="0" err="1">
                <a:solidFill>
                  <a:srgbClr val="B00A1B"/>
                </a:solidFill>
                <a:latin typeface="Arno Pro Caption" panose="02020502040506020403" pitchFamily="18" charset="0"/>
              </a:rPr>
              <a:t>volutpat</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Importunus</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commodo</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consequat</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opes</a:t>
            </a:r>
            <a:r>
              <a:rPr lang="en-US" sz="2400" dirty="0">
                <a:solidFill>
                  <a:srgbClr val="B00A1B"/>
                </a:solidFill>
                <a:latin typeface="Arno Pro Caption" panose="02020502040506020403" pitchFamily="18" charset="0"/>
              </a:rPr>
              <a:t> </a:t>
            </a:r>
            <a:r>
              <a:rPr lang="en-US" sz="2400" dirty="0" err="1">
                <a:solidFill>
                  <a:srgbClr val="B00A1B"/>
                </a:solidFill>
                <a:latin typeface="Arno Pro Caption" panose="02020502040506020403" pitchFamily="18" charset="0"/>
              </a:rPr>
              <a:t>immitto</a:t>
            </a:r>
            <a:r>
              <a:rPr lang="en-US" sz="2400" dirty="0">
                <a:solidFill>
                  <a:srgbClr val="B00A1B"/>
                </a:solidFill>
                <a:latin typeface="Arno Pro Caption" panose="02020502040506020403" pitchFamily="18" charset="0"/>
              </a:rPr>
              <a:t> ne et</a:t>
            </a:r>
          </a:p>
          <a:p>
            <a:pPr algn="r">
              <a:buNone/>
            </a:pPr>
            <a:r>
              <a:rPr lang="en-US" sz="2400" i="1" dirty="0">
                <a:solidFill>
                  <a:srgbClr val="B00A1B"/>
                </a:solidFill>
                <a:latin typeface="Arno Pro Caption" panose="02020502040506020403" pitchFamily="18" charset="0"/>
              </a:rPr>
              <a:t>—Just a blockquote</a:t>
            </a:r>
          </a:p>
        </p:txBody>
      </p:sp>
    </p:spTree>
    <p:extLst>
      <p:ext uri="{BB962C8B-B14F-4D97-AF65-F5344CB8AC3E}">
        <p14:creationId xmlns:p14="http://schemas.microsoft.com/office/powerpoint/2010/main" val="133639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8B17-CA98-41AD-988B-68DA804E97D8}"/>
              </a:ext>
            </a:extLst>
          </p:cNvPr>
          <p:cNvSpPr>
            <a:spLocks noGrp="1"/>
          </p:cNvSpPr>
          <p:nvPr>
            <p:ph type="title"/>
          </p:nvPr>
        </p:nvSpPr>
        <p:spPr>
          <a:prstGeom prst="rect">
            <a:avLst/>
          </a:prstGeom>
        </p:spPr>
        <p:txBody>
          <a:bodyPr/>
          <a:lstStyle/>
          <a:p>
            <a:r>
              <a:rPr lang="en-US" dirty="0"/>
              <a:t>Company message</a:t>
            </a:r>
          </a:p>
        </p:txBody>
      </p:sp>
      <p:sp>
        <p:nvSpPr>
          <p:cNvPr id="10" name="TextBox 9">
            <a:extLst>
              <a:ext uri="{FF2B5EF4-FFF2-40B4-BE49-F238E27FC236}">
                <a16:creationId xmlns:a16="http://schemas.microsoft.com/office/drawing/2014/main" id="{12349974-2473-4786-8832-598CC7BB91CD}"/>
              </a:ext>
            </a:extLst>
          </p:cNvPr>
          <p:cNvSpPr txBox="1"/>
          <p:nvPr>
            <p:custDataLst>
              <p:tags r:id="rId1"/>
            </p:custDataLst>
          </p:nvPr>
        </p:nvSpPr>
        <p:spPr>
          <a:xfrm>
            <a:off x="4413053" y="3807755"/>
            <a:ext cx="6094180" cy="182614"/>
          </a:xfrm>
          <a:prstGeom prst="rect">
            <a:avLst/>
          </a:prstGeom>
          <a:noFill/>
          <a:effectLst>
            <a:outerShdw blurRad="50800" dist="38100" dir="2700000" algn="tl" rotWithShape="0">
              <a:prstClr val="black">
                <a:alpha val="40000"/>
              </a:prstClr>
            </a:outerShdw>
          </a:effectLst>
        </p:spPr>
        <p:txBody>
          <a:bodyPr wrap="square" tIns="9144" bIns="9144" rtlCol="0" anchor="ctr">
            <a:spAutoFit/>
          </a:bodyPr>
          <a:lstStyle/>
          <a:p>
            <a:pPr algn="ctr"/>
            <a:endParaRPr lang="en-US" sz="1600" b="1" baseline="30000" dirty="0">
              <a:solidFill>
                <a:schemeClr val="bg1"/>
              </a:solidFill>
            </a:endParaRPr>
          </a:p>
        </p:txBody>
      </p:sp>
      <p:graphicFrame>
        <p:nvGraphicFramePr>
          <p:cNvPr id="12" name="Table 11">
            <a:extLst>
              <a:ext uri="{FF2B5EF4-FFF2-40B4-BE49-F238E27FC236}">
                <a16:creationId xmlns:a16="http://schemas.microsoft.com/office/drawing/2014/main" id="{4D976BA7-17CF-47A5-9CA9-1AEB376A4594}"/>
              </a:ext>
            </a:extLst>
          </p:cNvPr>
          <p:cNvGraphicFramePr>
            <a:graphicFrameLocks noGrp="1"/>
          </p:cNvGraphicFramePr>
          <p:nvPr>
            <p:extLst>
              <p:ext uri="{D42A27DB-BD31-4B8C-83A1-F6EECF244321}">
                <p14:modId xmlns:p14="http://schemas.microsoft.com/office/powerpoint/2010/main" val="395146123"/>
              </p:ext>
            </p:extLst>
          </p:nvPr>
        </p:nvGraphicFramePr>
        <p:xfrm>
          <a:off x="583988" y="1524000"/>
          <a:ext cx="11074612" cy="4172690"/>
        </p:xfrm>
        <a:graphic>
          <a:graphicData uri="http://schemas.openxmlformats.org/drawingml/2006/table">
            <a:tbl>
              <a:tblPr firstRow="1" bandRow="1">
                <a:tableStyleId>{5C22544A-7EE6-4342-B048-85BDC9FD1C3A}</a:tableStyleId>
              </a:tblPr>
              <a:tblGrid>
                <a:gridCol w="1660672">
                  <a:extLst>
                    <a:ext uri="{9D8B030D-6E8A-4147-A177-3AD203B41FA5}">
                      <a16:colId xmlns:a16="http://schemas.microsoft.com/office/drawing/2014/main" val="3237325989"/>
                    </a:ext>
                  </a:extLst>
                </a:gridCol>
                <a:gridCol w="1299615">
                  <a:extLst>
                    <a:ext uri="{9D8B030D-6E8A-4147-A177-3AD203B41FA5}">
                      <a16:colId xmlns:a16="http://schemas.microsoft.com/office/drawing/2014/main" val="1196552972"/>
                    </a:ext>
                  </a:extLst>
                </a:gridCol>
                <a:gridCol w="1137162">
                  <a:extLst>
                    <a:ext uri="{9D8B030D-6E8A-4147-A177-3AD203B41FA5}">
                      <a16:colId xmlns:a16="http://schemas.microsoft.com/office/drawing/2014/main" val="3050853278"/>
                    </a:ext>
                  </a:extLst>
                </a:gridCol>
                <a:gridCol w="1035857">
                  <a:extLst>
                    <a:ext uri="{9D8B030D-6E8A-4147-A177-3AD203B41FA5}">
                      <a16:colId xmlns:a16="http://schemas.microsoft.com/office/drawing/2014/main" val="1581774179"/>
                    </a:ext>
                  </a:extLst>
                </a:gridCol>
                <a:gridCol w="5941306">
                  <a:extLst>
                    <a:ext uri="{9D8B030D-6E8A-4147-A177-3AD203B41FA5}">
                      <a16:colId xmlns:a16="http://schemas.microsoft.com/office/drawing/2014/main" val="363732284"/>
                    </a:ext>
                  </a:extLst>
                </a:gridCol>
              </a:tblGrid>
              <a:tr h="2424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rgbClr val="C00000"/>
                          </a:solidFill>
                          <a:latin typeface="Raleway" pitchFamily="2" charset="77"/>
                          <a:ea typeface="+mn-ea"/>
                          <a:cs typeface="+mn-cs"/>
                        </a:rPr>
                        <a:t>COMPETITOR</a:t>
                      </a:r>
                    </a:p>
                  </a:txBody>
                  <a:tcPr marL="188743" marR="94371" marT="47186" marB="47186" anchor="ctr">
                    <a:solidFill>
                      <a:schemeClr val="bg1">
                        <a:lumMod val="85000"/>
                      </a:schemeClr>
                    </a:solidFill>
                  </a:tcPr>
                </a:tc>
                <a:tc>
                  <a:txBody>
                    <a:bodyPr/>
                    <a:lstStyle/>
                    <a:p>
                      <a:pPr algn="l"/>
                      <a:r>
                        <a:rPr lang="en-US" sz="1000" b="1" dirty="0">
                          <a:solidFill>
                            <a:srgbClr val="C00000"/>
                          </a:solidFill>
                          <a:latin typeface="Raleway" pitchFamily="2" charset="77"/>
                        </a:rPr>
                        <a:t>OWNERSHIP</a:t>
                      </a:r>
                    </a:p>
                  </a:txBody>
                  <a:tcPr marL="94371" marR="94371" marT="47186" marB="47186" anchor="ctr">
                    <a:solidFill>
                      <a:srgbClr val="D9D9D9"/>
                    </a:solidFill>
                  </a:tcPr>
                </a:tc>
                <a:tc>
                  <a:txBody>
                    <a:bodyPr/>
                    <a:lstStyle/>
                    <a:p>
                      <a:pPr algn="l"/>
                      <a:r>
                        <a:rPr lang="en-US" sz="1000" b="1" dirty="0">
                          <a:solidFill>
                            <a:srgbClr val="C00000"/>
                          </a:solidFill>
                          <a:latin typeface="Raleway" pitchFamily="2" charset="77"/>
                        </a:rPr>
                        <a:t>EMPLOYEES</a:t>
                      </a:r>
                    </a:p>
                  </a:txBody>
                  <a:tcPr marL="94371" marR="94371" marT="47186" marB="47186" anchor="ctr">
                    <a:solidFill>
                      <a:schemeClr val="bg1">
                        <a:lumMod val="85000"/>
                      </a:schemeClr>
                    </a:solidFill>
                  </a:tcPr>
                </a:tc>
                <a:tc>
                  <a:txBody>
                    <a:bodyPr/>
                    <a:lstStyle/>
                    <a:p>
                      <a:pPr algn="l"/>
                      <a:r>
                        <a:rPr lang="en-US" sz="1000" b="1" dirty="0">
                          <a:solidFill>
                            <a:srgbClr val="C00000"/>
                          </a:solidFill>
                          <a:latin typeface="Raleway" pitchFamily="2" charset="77"/>
                        </a:rPr>
                        <a:t>REVENUE</a:t>
                      </a:r>
                    </a:p>
                  </a:txBody>
                  <a:tcPr marL="94371" marR="94371" marT="47186" marB="47186" anchor="ctr">
                    <a:solidFill>
                      <a:schemeClr val="bg1">
                        <a:lumMod val="85000"/>
                      </a:schemeClr>
                    </a:solidFill>
                  </a:tcPr>
                </a:tc>
                <a:tc>
                  <a:txBody>
                    <a:bodyPr/>
                    <a:lstStyle/>
                    <a:p>
                      <a:pPr algn="l"/>
                      <a:r>
                        <a:rPr lang="en-US" sz="1000" b="1" dirty="0">
                          <a:solidFill>
                            <a:srgbClr val="C00000"/>
                          </a:solidFill>
                          <a:latin typeface="Raleway" pitchFamily="2" charset="77"/>
                        </a:rPr>
                        <a:t>DESCRIPTION</a:t>
                      </a:r>
                    </a:p>
                  </a:txBody>
                  <a:tcPr marL="94371" marR="94371" marT="47186" marB="47186" anchor="ctr">
                    <a:solidFill>
                      <a:schemeClr val="bg1">
                        <a:lumMod val="85000"/>
                      </a:schemeClr>
                    </a:solidFill>
                  </a:tcPr>
                </a:tc>
                <a:extLst>
                  <a:ext uri="{0D108BD9-81ED-4DB2-BD59-A6C34878D82A}">
                    <a16:rowId xmlns:a16="http://schemas.microsoft.com/office/drawing/2014/main" val="1575162348"/>
                  </a:ext>
                </a:extLst>
              </a:tr>
              <a:tr h="206671">
                <a:tc>
                  <a:txBody>
                    <a:bodyPr/>
                    <a:lstStyle/>
                    <a:p>
                      <a:pPr algn="l"/>
                      <a:r>
                        <a:rPr lang="en-US" sz="800" dirty="0">
                          <a:latin typeface="Raleway" pitchFamily="2" charset="77"/>
                        </a:rPr>
                        <a:t>Dynamic</a:t>
                      </a:r>
                      <a:r>
                        <a:rPr lang="en-US" sz="800" baseline="0" dirty="0">
                          <a:latin typeface="Raleway" pitchFamily="2" charset="77"/>
                        </a:rPr>
                        <a:t> Aviation</a:t>
                      </a:r>
                      <a:endParaRPr lang="en-US" sz="800" dirty="0">
                        <a:latin typeface="Raleway" pitchFamily="2" charset="77"/>
                      </a:endParaRPr>
                    </a:p>
                  </a:txBody>
                  <a:tcPr marL="188743" marR="94371" marT="47186" marB="47186" anchor="ctr">
                    <a:solidFill>
                      <a:schemeClr val="bg1"/>
                    </a:solidFill>
                  </a:tcPr>
                </a:tc>
                <a:tc>
                  <a:txBody>
                    <a:bodyPr/>
                    <a:lstStyle/>
                    <a:p>
                      <a:pPr algn="l"/>
                      <a:r>
                        <a:rPr lang="en-US" sz="800" b="0" dirty="0">
                          <a:solidFill>
                            <a:schemeClr val="tx1"/>
                          </a:solidFill>
                          <a:latin typeface="Raleway" pitchFamily="2" charset="77"/>
                        </a:rPr>
                        <a:t>Private</a:t>
                      </a:r>
                    </a:p>
                  </a:txBody>
                  <a:tcPr marL="94371" marR="94371" marT="47186" marB="47186" anchor="ctr">
                    <a:solidFill>
                      <a:schemeClr val="bg1"/>
                    </a:solidFill>
                  </a:tcPr>
                </a:tc>
                <a:tc>
                  <a:txBody>
                    <a:bodyPr/>
                    <a:lstStyle/>
                    <a:p>
                      <a:pPr algn="l"/>
                      <a:r>
                        <a:rPr lang="en-US" sz="800" b="0" dirty="0">
                          <a:solidFill>
                            <a:schemeClr val="tx1"/>
                          </a:solidFill>
                          <a:latin typeface="Raleway" pitchFamily="2" charset="77"/>
                        </a:rPr>
                        <a:t>561</a:t>
                      </a:r>
                    </a:p>
                  </a:txBody>
                  <a:tcPr marL="94371" marR="94371" marT="47186" marB="47186" anchor="ctr">
                    <a:solidFill>
                      <a:schemeClr val="bg1"/>
                    </a:solidFill>
                  </a:tcPr>
                </a:tc>
                <a:tc>
                  <a:txBody>
                    <a:bodyPr/>
                    <a:lstStyle/>
                    <a:p>
                      <a:pPr algn="l"/>
                      <a:r>
                        <a:rPr lang="en-US" sz="800" b="0" dirty="0">
                          <a:solidFill>
                            <a:schemeClr val="tx1"/>
                          </a:solidFill>
                          <a:latin typeface="Raleway" pitchFamily="2" charset="77"/>
                        </a:rPr>
                        <a:t>$172m</a:t>
                      </a:r>
                    </a:p>
                  </a:txBody>
                  <a:tcPr marL="94371" marR="94371" marT="47186" marB="47186" anchor="ctr">
                    <a:solidFill>
                      <a:schemeClr val="bg1"/>
                    </a:solidFill>
                  </a:tcPr>
                </a:tc>
                <a:tc>
                  <a:txBody>
                    <a:bodyPr/>
                    <a:lstStyle/>
                    <a:p>
                      <a:pPr marL="171450" indent="-171450" algn="l">
                        <a:buClr>
                          <a:srgbClr val="C00000"/>
                        </a:buClr>
                        <a:buFont typeface="Arial" panose="020B0604020202020204" pitchFamily="34" charset="0"/>
                        <a:buChar char="•"/>
                      </a:pPr>
                      <a:r>
                        <a:rPr lang="en-US" sz="800" dirty="0">
                          <a:solidFill>
                            <a:schemeClr val="tx1"/>
                          </a:solidFill>
                          <a:latin typeface="Raleway" pitchFamily="2" charset="77"/>
                        </a:rPr>
                        <a:t>Aviation solutions for national defense, military intelligence, and other federal agencies; state and local governments; nonprofit research organizations; and private companies</a:t>
                      </a:r>
                    </a:p>
                  </a:txBody>
                  <a:tcPr marL="94371" marR="94371" marT="47186" marB="47186" anchor="ctr">
                    <a:solidFill>
                      <a:schemeClr val="bg1"/>
                    </a:solidFill>
                  </a:tcPr>
                </a:tc>
                <a:extLst>
                  <a:ext uri="{0D108BD9-81ED-4DB2-BD59-A6C34878D82A}">
                    <a16:rowId xmlns:a16="http://schemas.microsoft.com/office/drawing/2014/main" val="3754664207"/>
                  </a:ext>
                </a:extLst>
              </a:tr>
              <a:tr h="549807">
                <a:tc>
                  <a:txBody>
                    <a:bodyPr/>
                    <a:lstStyle/>
                    <a:p>
                      <a:pPr algn="l"/>
                      <a:r>
                        <a:rPr lang="en-US" sz="800" baseline="0" dirty="0">
                          <a:latin typeface="Raleway" pitchFamily="2" charset="77"/>
                        </a:rPr>
                        <a:t>Commuter Air Technology </a:t>
                      </a:r>
                      <a:endParaRPr lang="en-US" sz="800" dirty="0">
                        <a:latin typeface="Raleway" pitchFamily="2" charset="77"/>
                      </a:endParaRPr>
                    </a:p>
                  </a:txBody>
                  <a:tcPr marL="188743" marR="94371" marT="47186" marB="47186" anchor="ctr">
                    <a:solidFill>
                      <a:schemeClr val="bg1">
                        <a:lumMod val="95000"/>
                      </a:schemeClr>
                    </a:solidFill>
                  </a:tcPr>
                </a:tc>
                <a:tc>
                  <a:txBody>
                    <a:bodyPr/>
                    <a:lstStyle/>
                    <a:p>
                      <a:pPr algn="l"/>
                      <a:r>
                        <a:rPr lang="en-US" sz="800" b="0" dirty="0">
                          <a:solidFill>
                            <a:schemeClr val="tx1"/>
                          </a:solidFill>
                          <a:latin typeface="Raleway" pitchFamily="2" charset="77"/>
                        </a:rPr>
                        <a:t>Private Equity</a:t>
                      </a:r>
                    </a:p>
                  </a:txBody>
                  <a:tcPr marL="94371" marR="94371" marT="47186" marB="47186" anchor="ctr">
                    <a:solidFill>
                      <a:schemeClr val="bg1">
                        <a:lumMod val="95000"/>
                      </a:schemeClr>
                    </a:solidFill>
                  </a:tcPr>
                </a:tc>
                <a:tc>
                  <a:txBody>
                    <a:bodyPr/>
                    <a:lstStyle/>
                    <a:p>
                      <a:pPr algn="l"/>
                      <a:r>
                        <a:rPr lang="en-US" sz="800" b="0" dirty="0">
                          <a:solidFill>
                            <a:schemeClr val="tx1"/>
                          </a:solidFill>
                          <a:latin typeface="Raleway" pitchFamily="2" charset="77"/>
                        </a:rPr>
                        <a:t>106</a:t>
                      </a:r>
                    </a:p>
                  </a:txBody>
                  <a:tcPr marL="94371" marR="94371" marT="47186" marB="47186" anchor="ctr">
                    <a:solidFill>
                      <a:schemeClr val="bg1">
                        <a:lumMod val="95000"/>
                      </a:schemeClr>
                    </a:solidFill>
                  </a:tcPr>
                </a:tc>
                <a:tc>
                  <a:txBody>
                    <a:bodyPr/>
                    <a:lstStyle/>
                    <a:p>
                      <a:pPr algn="l"/>
                      <a:r>
                        <a:rPr lang="en-US" sz="800" b="0" dirty="0">
                          <a:solidFill>
                            <a:schemeClr val="tx1"/>
                          </a:solidFill>
                          <a:latin typeface="Raleway" pitchFamily="2" charset="77"/>
                        </a:rPr>
                        <a:t>$27m</a:t>
                      </a:r>
                    </a:p>
                  </a:txBody>
                  <a:tcPr marL="94371" marR="94371" marT="47186" marB="47186" anchor="ctr">
                    <a:solidFill>
                      <a:schemeClr val="bg1">
                        <a:lumMod val="95000"/>
                      </a:schemeClr>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Provides integrated solutions for the Global ISR market and services include modernization, upgrade, sustainment, and maintenance and logistics support for a wide variety of aircraft and ground systems</a:t>
                      </a:r>
                    </a:p>
                  </a:txBody>
                  <a:tcPr marL="94371" marR="94371" marT="47186" marB="47186" anchor="ctr">
                    <a:solidFill>
                      <a:schemeClr val="bg1">
                        <a:lumMod val="95000"/>
                      </a:schemeClr>
                    </a:solidFill>
                  </a:tcPr>
                </a:tc>
                <a:extLst>
                  <a:ext uri="{0D108BD9-81ED-4DB2-BD59-A6C34878D82A}">
                    <a16:rowId xmlns:a16="http://schemas.microsoft.com/office/drawing/2014/main" val="3492561587"/>
                  </a:ext>
                </a:extLst>
              </a:tr>
              <a:tr h="362945">
                <a:tc>
                  <a:txBody>
                    <a:bodyPr/>
                    <a:lstStyle/>
                    <a:p>
                      <a:pPr algn="l"/>
                      <a:r>
                        <a:rPr lang="en-US" sz="800" dirty="0">
                          <a:latin typeface="Raleway" pitchFamily="2" charset="77"/>
                        </a:rPr>
                        <a:t>Phoenix</a:t>
                      </a:r>
                      <a:r>
                        <a:rPr lang="en-US" sz="800" baseline="0" dirty="0">
                          <a:latin typeface="Raleway" pitchFamily="2" charset="77"/>
                        </a:rPr>
                        <a:t> Air</a:t>
                      </a:r>
                      <a:endParaRPr lang="en-US" sz="800" dirty="0">
                        <a:latin typeface="Raleway" pitchFamily="2" charset="77"/>
                      </a:endParaRPr>
                    </a:p>
                  </a:txBody>
                  <a:tcPr marL="188743" marR="94371" marT="47186" marB="47186" anchor="ctr">
                    <a:solidFill>
                      <a:srgbClr val="FFFFFF"/>
                    </a:solidFill>
                  </a:tcPr>
                </a:tc>
                <a:tc>
                  <a:txBody>
                    <a:bodyPr/>
                    <a:lstStyle/>
                    <a:p>
                      <a:pPr algn="l"/>
                      <a:r>
                        <a:rPr lang="en-US" sz="800" b="0" dirty="0">
                          <a:solidFill>
                            <a:schemeClr val="tx1"/>
                          </a:solidFill>
                          <a:latin typeface="Raleway" pitchFamily="2" charset="77"/>
                        </a:rPr>
                        <a:t>Private</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180</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$41m</a:t>
                      </a:r>
                    </a:p>
                  </a:txBody>
                  <a:tcPr marL="94371" marR="94371" marT="47186" marB="47186" anchor="ctr">
                    <a:solidFill>
                      <a:srgbClr val="FFFFFF"/>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Provides airplane sight-seeing services, air taxi services and helicopter passenger transportation services to, from, or between local airports</a:t>
                      </a:r>
                    </a:p>
                  </a:txBody>
                  <a:tcPr marL="94371" marR="94371" marT="47186" marB="47186" anchor="ctr">
                    <a:solidFill>
                      <a:srgbClr val="FFFFFF"/>
                    </a:solidFill>
                  </a:tcPr>
                </a:tc>
                <a:extLst>
                  <a:ext uri="{0D108BD9-81ED-4DB2-BD59-A6C34878D82A}">
                    <a16:rowId xmlns:a16="http://schemas.microsoft.com/office/drawing/2014/main" val="2703427987"/>
                  </a:ext>
                </a:extLst>
              </a:tr>
              <a:tr h="569157">
                <a:tc>
                  <a:txBody>
                    <a:bodyPr/>
                    <a:lstStyle/>
                    <a:p>
                      <a:pPr algn="l"/>
                      <a:r>
                        <a:rPr lang="en-US" sz="800" dirty="0">
                          <a:latin typeface="Raleway" pitchFamily="2" charset="77"/>
                        </a:rPr>
                        <a:t>Tempus Applied Solutions </a:t>
                      </a:r>
                    </a:p>
                  </a:txBody>
                  <a:tcPr marL="188743" marR="94371" marT="47186" marB="47186" anchor="ctr">
                    <a:solidFill>
                      <a:srgbClr val="F2F2F2"/>
                    </a:solidFill>
                  </a:tcPr>
                </a:tc>
                <a:tc>
                  <a:txBody>
                    <a:bodyPr/>
                    <a:lstStyle/>
                    <a:p>
                      <a:pPr algn="l"/>
                      <a:r>
                        <a:rPr lang="en-US" sz="800" b="0" dirty="0">
                          <a:solidFill>
                            <a:schemeClr val="tx1"/>
                          </a:solidFill>
                          <a:latin typeface="Raleway" pitchFamily="2" charset="77"/>
                        </a:rPr>
                        <a:t>Public</a:t>
                      </a:r>
                    </a:p>
                  </a:txBody>
                  <a:tcPr marL="94371" marR="94371" marT="47186" marB="47186" anchor="ctr">
                    <a:solidFill>
                      <a:srgbClr val="F2F2F2"/>
                    </a:solidFill>
                  </a:tcPr>
                </a:tc>
                <a:tc>
                  <a:txBody>
                    <a:bodyPr/>
                    <a:lstStyle/>
                    <a:p>
                      <a:pPr algn="l"/>
                      <a:r>
                        <a:rPr lang="en-US" sz="800" b="0" dirty="0">
                          <a:solidFill>
                            <a:schemeClr val="tx1"/>
                          </a:solidFill>
                          <a:latin typeface="Raleway" pitchFamily="2" charset="77"/>
                        </a:rPr>
                        <a:t>14</a:t>
                      </a:r>
                    </a:p>
                  </a:txBody>
                  <a:tcPr marL="94371" marR="94371" marT="47186" marB="47186" anchor="ctr">
                    <a:solidFill>
                      <a:srgbClr val="F2F2F2"/>
                    </a:solidFill>
                  </a:tcPr>
                </a:tc>
                <a:tc>
                  <a:txBody>
                    <a:bodyPr/>
                    <a:lstStyle/>
                    <a:p>
                      <a:pPr algn="l"/>
                      <a:r>
                        <a:rPr lang="en-US" sz="800" b="0" dirty="0">
                          <a:solidFill>
                            <a:schemeClr val="tx1"/>
                          </a:solidFill>
                          <a:latin typeface="Raleway" pitchFamily="2" charset="77"/>
                        </a:rPr>
                        <a:t>$19m</a:t>
                      </a:r>
                    </a:p>
                  </a:txBody>
                  <a:tcPr marL="94371" marR="94371" marT="47186" marB="47186" anchor="ctr">
                    <a:solidFill>
                      <a:srgbClr val="F2F2F2"/>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Operates and leases aircraft </a:t>
                      </a:r>
                      <a:r>
                        <a:rPr lang="en-US" sz="800" kern="1200" baseline="0" dirty="0">
                          <a:solidFill>
                            <a:schemeClr val="tx1"/>
                          </a:solidFill>
                          <a:latin typeface="Raleway" pitchFamily="2" charset="77"/>
                          <a:ea typeface="+mn-ea"/>
                          <a:cs typeface="+mn-cs"/>
                        </a:rPr>
                        <a:t>for and to </a:t>
                      </a:r>
                      <a:r>
                        <a:rPr lang="en-US" sz="800" kern="1200" dirty="0">
                          <a:solidFill>
                            <a:schemeClr val="tx1"/>
                          </a:solidFill>
                          <a:latin typeface="Raleway" pitchFamily="2" charset="77"/>
                          <a:ea typeface="+mn-ea"/>
                          <a:cs typeface="+mn-cs"/>
                        </a:rPr>
                        <a:t>NASA, the United States Department of Defense, Northrop Grumman, L-3 Communications, United States Africa Command, Joint Special Operations Command, and other government agencies</a:t>
                      </a:r>
                    </a:p>
                  </a:txBody>
                  <a:tcPr marL="94371" marR="94371" marT="47186" marB="47186" anchor="ctr">
                    <a:solidFill>
                      <a:srgbClr val="F2F2F2"/>
                    </a:solidFill>
                  </a:tcPr>
                </a:tc>
                <a:extLst>
                  <a:ext uri="{0D108BD9-81ED-4DB2-BD59-A6C34878D82A}">
                    <a16:rowId xmlns:a16="http://schemas.microsoft.com/office/drawing/2014/main" val="1637094661"/>
                  </a:ext>
                </a:extLst>
              </a:tr>
              <a:tr h="456376">
                <a:tc>
                  <a:txBody>
                    <a:bodyPr/>
                    <a:lstStyle/>
                    <a:p>
                      <a:pPr algn="l"/>
                      <a:r>
                        <a:rPr lang="en-US" sz="800" dirty="0">
                          <a:latin typeface="Raleway" pitchFamily="2" charset="77"/>
                        </a:rPr>
                        <a:t>Berry Aviation</a:t>
                      </a:r>
                    </a:p>
                  </a:txBody>
                  <a:tcPr marL="188743" marR="94371" marT="47186" marB="47186" anchor="ctr">
                    <a:solidFill>
                      <a:srgbClr val="FFFFFF"/>
                    </a:solidFill>
                  </a:tcPr>
                </a:tc>
                <a:tc>
                  <a:txBody>
                    <a:bodyPr/>
                    <a:lstStyle/>
                    <a:p>
                      <a:pPr algn="l"/>
                      <a:r>
                        <a:rPr lang="en-US" sz="800" b="0" dirty="0">
                          <a:solidFill>
                            <a:schemeClr val="tx1"/>
                          </a:solidFill>
                          <a:latin typeface="Raleway" pitchFamily="2" charset="77"/>
                        </a:rPr>
                        <a:t>Private</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82</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$23m</a:t>
                      </a:r>
                    </a:p>
                  </a:txBody>
                  <a:tcPr marL="94371" marR="94371" marT="47186" marB="47186" anchor="ctr">
                    <a:solidFill>
                      <a:srgbClr val="FFFFFF"/>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Provides a portfolio of services that includes Government, Private Charter, Scheduled and On-Demand Freight, Maintenance, and FBO operations</a:t>
                      </a:r>
                    </a:p>
                  </a:txBody>
                  <a:tcPr marL="94371" marR="94371" marT="47186" marB="47186" anchor="ctr">
                    <a:solidFill>
                      <a:srgbClr val="FFFFFF"/>
                    </a:solidFill>
                  </a:tcPr>
                </a:tc>
                <a:extLst>
                  <a:ext uri="{0D108BD9-81ED-4DB2-BD59-A6C34878D82A}">
                    <a16:rowId xmlns:a16="http://schemas.microsoft.com/office/drawing/2014/main" val="10005"/>
                  </a:ext>
                </a:extLst>
              </a:tr>
              <a:tr h="643238">
                <a:tc>
                  <a:txBody>
                    <a:bodyPr/>
                    <a:lstStyle/>
                    <a:p>
                      <a:pPr algn="l"/>
                      <a:r>
                        <a:rPr lang="en-US" sz="800" dirty="0">
                          <a:latin typeface="Raleway" pitchFamily="2" charset="77"/>
                        </a:rPr>
                        <a:t>AAR</a:t>
                      </a:r>
                    </a:p>
                  </a:txBody>
                  <a:tcPr marL="188743" marR="94371" marT="47186" marB="47186" anchor="ctr">
                    <a:solidFill>
                      <a:srgbClr val="F2F2F2"/>
                    </a:solidFill>
                  </a:tcPr>
                </a:tc>
                <a:tc>
                  <a:txBody>
                    <a:bodyPr/>
                    <a:lstStyle/>
                    <a:p>
                      <a:pPr algn="l"/>
                      <a:r>
                        <a:rPr lang="en-US" sz="800" b="0" dirty="0">
                          <a:solidFill>
                            <a:schemeClr val="tx1"/>
                          </a:solidFill>
                          <a:latin typeface="Raleway" pitchFamily="2" charset="77"/>
                        </a:rPr>
                        <a:t>Public</a:t>
                      </a:r>
                    </a:p>
                  </a:txBody>
                  <a:tcPr marL="94371" marR="94371" marT="47186" marB="47186" anchor="ctr">
                    <a:solidFill>
                      <a:srgbClr val="F2F2F2"/>
                    </a:solidFill>
                  </a:tcPr>
                </a:tc>
                <a:tc>
                  <a:txBody>
                    <a:bodyPr/>
                    <a:lstStyle/>
                    <a:p>
                      <a:pPr algn="l"/>
                      <a:r>
                        <a:rPr lang="en-US" sz="800" b="0" dirty="0">
                          <a:solidFill>
                            <a:schemeClr val="tx1"/>
                          </a:solidFill>
                          <a:latin typeface="Raleway" pitchFamily="2" charset="77"/>
                        </a:rPr>
                        <a:t>4,700</a:t>
                      </a:r>
                    </a:p>
                  </a:txBody>
                  <a:tcPr marL="94371" marR="94371" marT="47186" marB="47186" anchor="ctr">
                    <a:solidFill>
                      <a:srgbClr val="F2F2F2"/>
                    </a:solidFill>
                  </a:tcPr>
                </a:tc>
                <a:tc>
                  <a:txBody>
                    <a:bodyPr/>
                    <a:lstStyle/>
                    <a:p>
                      <a:pPr marL="0" indent="-171450" algn="l" defTabSz="685800" rtl="0" eaLnBrk="1" latinLnBrk="0" hangingPunct="1">
                        <a:buFont typeface="Arial" panose="020B0604020202020204" pitchFamily="34" charset="0"/>
                        <a:buNone/>
                      </a:pPr>
                      <a:r>
                        <a:rPr lang="en-US" sz="800" b="0" kern="1200" dirty="0">
                          <a:solidFill>
                            <a:schemeClr val="tx1"/>
                          </a:solidFill>
                          <a:latin typeface="Raleway" pitchFamily="2" charset="77"/>
                          <a:ea typeface="+mn-ea"/>
                          <a:cs typeface="+mn-cs"/>
                        </a:rPr>
                        <a:t>$1.6bn</a:t>
                      </a:r>
                    </a:p>
                  </a:txBody>
                  <a:tcPr marL="94371" marR="94371" marT="47186" marB="47186" anchor="ctr">
                    <a:solidFill>
                      <a:srgbClr val="F2F2F2"/>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Supplies commercial customers and government agencies and its contractors with aircraft components such as  transportation pallets, containers, shelters, mobility systems, and control systems used in support of the deployment of military  and humanitarian activities</a:t>
                      </a:r>
                    </a:p>
                  </a:txBody>
                  <a:tcPr marL="94371" marR="94371" marT="47186" marB="47186" anchor="ctr">
                    <a:solidFill>
                      <a:srgbClr val="F2F2F2"/>
                    </a:solidFill>
                  </a:tcPr>
                </a:tc>
                <a:extLst>
                  <a:ext uri="{0D108BD9-81ED-4DB2-BD59-A6C34878D82A}">
                    <a16:rowId xmlns:a16="http://schemas.microsoft.com/office/drawing/2014/main" val="10006"/>
                  </a:ext>
                </a:extLst>
              </a:tr>
              <a:tr h="549807">
                <a:tc>
                  <a:txBody>
                    <a:bodyPr/>
                    <a:lstStyle/>
                    <a:p>
                      <a:pPr algn="l"/>
                      <a:r>
                        <a:rPr lang="en-US" sz="800" dirty="0" err="1">
                          <a:latin typeface="Raleway" pitchFamily="2" charset="77"/>
                        </a:rPr>
                        <a:t>KeyW</a:t>
                      </a:r>
                      <a:endParaRPr lang="en-US" sz="800" dirty="0">
                        <a:latin typeface="Raleway" pitchFamily="2" charset="77"/>
                      </a:endParaRPr>
                    </a:p>
                  </a:txBody>
                  <a:tcPr marL="188743" marR="94371" marT="47186" marB="47186" anchor="ctr">
                    <a:solidFill>
                      <a:srgbClr val="FFFFFF"/>
                    </a:solidFill>
                  </a:tcPr>
                </a:tc>
                <a:tc>
                  <a:txBody>
                    <a:bodyPr/>
                    <a:lstStyle/>
                    <a:p>
                      <a:pPr algn="l"/>
                      <a:r>
                        <a:rPr lang="en-US" sz="800" b="0" dirty="0">
                          <a:solidFill>
                            <a:schemeClr val="tx1"/>
                          </a:solidFill>
                          <a:latin typeface="Raleway" pitchFamily="2" charset="77"/>
                        </a:rPr>
                        <a:t>Public</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1,058</a:t>
                      </a:r>
                    </a:p>
                  </a:txBody>
                  <a:tcPr marL="94371" marR="94371" marT="47186" marB="47186" anchor="ctr">
                    <a:solidFill>
                      <a:srgbClr val="FFFFFF"/>
                    </a:solidFill>
                  </a:tcPr>
                </a:tc>
                <a:tc>
                  <a:txBody>
                    <a:bodyPr/>
                    <a:lstStyle/>
                    <a:p>
                      <a:pPr algn="l"/>
                      <a:r>
                        <a:rPr lang="en-US" sz="800" b="0" dirty="0">
                          <a:solidFill>
                            <a:schemeClr val="tx1"/>
                          </a:solidFill>
                          <a:latin typeface="Raleway" pitchFamily="2" charset="77"/>
                        </a:rPr>
                        <a:t>$122m</a:t>
                      </a:r>
                    </a:p>
                  </a:txBody>
                  <a:tcPr marL="94371" marR="94371" marT="47186" marB="47186" anchor="ctr">
                    <a:solidFill>
                      <a:srgbClr val="FFFFFF"/>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Provides advanced engineering and technology solutions to support the collection, processing, analysis and dissemination of information across the full spectrum of the Intelligence, Cyber and Counterterrorism Communities' missions</a:t>
                      </a:r>
                    </a:p>
                  </a:txBody>
                  <a:tcPr marL="94371" marR="94371" marT="47186" marB="47186" anchor="ctr">
                    <a:solidFill>
                      <a:srgbClr val="FFFFFF"/>
                    </a:solidFill>
                  </a:tcPr>
                </a:tc>
                <a:extLst>
                  <a:ext uri="{0D108BD9-81ED-4DB2-BD59-A6C34878D82A}">
                    <a16:rowId xmlns:a16="http://schemas.microsoft.com/office/drawing/2014/main" val="10007"/>
                  </a:ext>
                </a:extLst>
              </a:tr>
              <a:tr h="456376">
                <a:tc>
                  <a:txBody>
                    <a:bodyPr/>
                    <a:lstStyle/>
                    <a:p>
                      <a:pPr algn="l"/>
                      <a:r>
                        <a:rPr lang="en-US" sz="800" dirty="0">
                          <a:latin typeface="Raleway" pitchFamily="2" charset="77"/>
                        </a:rPr>
                        <a:t>MAG Aerospace</a:t>
                      </a:r>
                    </a:p>
                  </a:txBody>
                  <a:tcPr marL="188743" marR="94371" marT="47186" marB="47186" anchor="ctr">
                    <a:solidFill>
                      <a:srgbClr val="F2F2F2"/>
                    </a:solidFill>
                  </a:tcPr>
                </a:tc>
                <a:tc>
                  <a:txBody>
                    <a:bodyPr/>
                    <a:lstStyle/>
                    <a:p>
                      <a:pPr algn="l"/>
                      <a:r>
                        <a:rPr lang="en-US" sz="800" b="0" dirty="0">
                          <a:solidFill>
                            <a:schemeClr val="tx1"/>
                          </a:solidFill>
                          <a:latin typeface="Raleway" pitchFamily="2" charset="77"/>
                        </a:rPr>
                        <a:t>Private Equity</a:t>
                      </a:r>
                    </a:p>
                  </a:txBody>
                  <a:tcPr marL="94371" marR="94371" marT="47186" marB="47186" anchor="ctr">
                    <a:solidFill>
                      <a:srgbClr val="F2F2F2"/>
                    </a:solidFill>
                  </a:tcPr>
                </a:tc>
                <a:tc>
                  <a:txBody>
                    <a:bodyPr/>
                    <a:lstStyle/>
                    <a:p>
                      <a:pPr algn="l"/>
                      <a:r>
                        <a:rPr lang="en-US" sz="800" b="0" dirty="0">
                          <a:solidFill>
                            <a:schemeClr val="tx1"/>
                          </a:solidFill>
                          <a:latin typeface="Raleway" pitchFamily="2" charset="77"/>
                        </a:rPr>
                        <a:t>~900</a:t>
                      </a:r>
                    </a:p>
                  </a:txBody>
                  <a:tcPr marL="94371" marR="94371" marT="47186" marB="47186" anchor="ctr">
                    <a:solidFill>
                      <a:srgbClr val="F2F2F2"/>
                    </a:solidFill>
                  </a:tcPr>
                </a:tc>
                <a:tc>
                  <a:txBody>
                    <a:bodyPr/>
                    <a:lstStyle/>
                    <a:p>
                      <a:pPr algn="l"/>
                      <a:r>
                        <a:rPr lang="en-US" sz="800" b="0" dirty="0">
                          <a:solidFill>
                            <a:schemeClr val="tx1"/>
                          </a:solidFill>
                          <a:latin typeface="Raleway" pitchFamily="2" charset="77"/>
                        </a:rPr>
                        <a:t>n/a</a:t>
                      </a:r>
                    </a:p>
                  </a:txBody>
                  <a:tcPr marL="94371" marR="94371" marT="47186" marB="47186" anchor="ctr">
                    <a:solidFill>
                      <a:srgbClr val="F2F2F2"/>
                    </a:solidFill>
                  </a:tcPr>
                </a:tc>
                <a:tc>
                  <a:txBody>
                    <a:bodyPr/>
                    <a:lstStyle/>
                    <a:p>
                      <a:pPr marL="171450" indent="-171450" algn="l" defTabSz="685800" rtl="0" eaLnBrk="1" latinLnBrk="0" hangingPunct="1">
                        <a:buClr>
                          <a:srgbClr val="C00000"/>
                        </a:buClr>
                        <a:buFont typeface="Arial" panose="020B0604020202020204" pitchFamily="34" charset="0"/>
                        <a:buChar char="•"/>
                      </a:pPr>
                      <a:r>
                        <a:rPr lang="en-US" sz="800" kern="1200" dirty="0">
                          <a:solidFill>
                            <a:schemeClr val="tx1"/>
                          </a:solidFill>
                          <a:latin typeface="Raleway" pitchFamily="2" charset="77"/>
                          <a:ea typeface="+mn-ea"/>
                          <a:cs typeface="+mn-cs"/>
                        </a:rPr>
                        <a:t>Provides Intelligence, Surveillance, and Reconnaissance Services (including operations, training, and technical services) and other Specialty Aviation Services</a:t>
                      </a:r>
                    </a:p>
                  </a:txBody>
                  <a:tcPr marL="94371" marR="94371" marT="47186" marB="47186" anchor="ctr">
                    <a:solidFill>
                      <a:srgbClr val="F2F2F2"/>
                    </a:solidFill>
                  </a:tcPr>
                </a:tc>
                <a:extLst>
                  <a:ext uri="{0D108BD9-81ED-4DB2-BD59-A6C34878D82A}">
                    <a16:rowId xmlns:a16="http://schemas.microsoft.com/office/drawing/2014/main" val="3392753955"/>
                  </a:ext>
                </a:extLst>
              </a:tr>
            </a:tbl>
          </a:graphicData>
        </a:graphic>
      </p:graphicFrame>
    </p:spTree>
    <p:extLst>
      <p:ext uri="{BB962C8B-B14F-4D97-AF65-F5344CB8AC3E}">
        <p14:creationId xmlns:p14="http://schemas.microsoft.com/office/powerpoint/2010/main" val="218650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B4326A-B771-4F04-92BB-AF86D11E2333}"/>
              </a:ext>
            </a:extLst>
          </p:cNvPr>
          <p:cNvSpPr/>
          <p:nvPr/>
        </p:nvSpPr>
        <p:spPr bwMode="auto">
          <a:xfrm>
            <a:off x="583988" y="1295400"/>
            <a:ext cx="5893013" cy="1524000"/>
          </a:xfrm>
          <a:prstGeom prst="rect">
            <a:avLst/>
          </a:prstGeom>
          <a:solidFill>
            <a:srgbClr val="D9D9D9">
              <a:alpha val="21000"/>
            </a:srgbClr>
          </a:solidFill>
          <a:ln>
            <a:noFill/>
          </a:ln>
          <a:effectLst/>
        </p:spPr>
        <p:txBody>
          <a:bodyPr vert="horz" wrap="square" lIns="91440" tIns="45720" rIns="91440" bIns="45720" numCol="1" rtlCol="0" anchor="t" anchorCtr="0" compatLnSpc="1">
            <a:prstTxWarp prst="textNoShape">
              <a:avLst/>
            </a:prstTxWarp>
          </a:bodyPr>
          <a:lstStyle/>
          <a:p>
            <a:pPr marL="692150" indent="-347663"/>
            <a:endParaRPr lang="en-US"/>
          </a:p>
        </p:txBody>
      </p:sp>
      <p:sp>
        <p:nvSpPr>
          <p:cNvPr id="2" name="Title 1">
            <a:extLst>
              <a:ext uri="{FF2B5EF4-FFF2-40B4-BE49-F238E27FC236}">
                <a16:creationId xmlns:a16="http://schemas.microsoft.com/office/drawing/2014/main" id="{134F8B17-CA98-41AD-988B-68DA804E97D8}"/>
              </a:ext>
            </a:extLst>
          </p:cNvPr>
          <p:cNvSpPr>
            <a:spLocks noGrp="1"/>
          </p:cNvSpPr>
          <p:nvPr>
            <p:ph type="title"/>
          </p:nvPr>
        </p:nvSpPr>
        <p:spPr>
          <a:xfrm>
            <a:off x="583988" y="1"/>
            <a:ext cx="9571127" cy="1211263"/>
          </a:xfrm>
          <a:prstGeom prst="rect">
            <a:avLst/>
          </a:prstGeom>
        </p:spPr>
        <p:txBody>
          <a:bodyPr/>
          <a:lstStyle/>
          <a:p>
            <a:r>
              <a:rPr lang="en-US" dirty="0"/>
              <a:t>Department of Agriculture – Forest Service</a:t>
            </a:r>
          </a:p>
        </p:txBody>
      </p:sp>
      <p:sp>
        <p:nvSpPr>
          <p:cNvPr id="5" name="TextBox 4">
            <a:extLst>
              <a:ext uri="{FF2B5EF4-FFF2-40B4-BE49-F238E27FC236}">
                <a16:creationId xmlns:a16="http://schemas.microsoft.com/office/drawing/2014/main" id="{65CA868C-9F74-46A3-ACB7-3C9FB44DB71A}"/>
              </a:ext>
            </a:extLst>
          </p:cNvPr>
          <p:cNvSpPr txBox="1"/>
          <p:nvPr/>
        </p:nvSpPr>
        <p:spPr>
          <a:xfrm>
            <a:off x="583988" y="1415324"/>
            <a:ext cx="5682562" cy="1314719"/>
          </a:xfrm>
          <a:prstGeom prst="rect">
            <a:avLst/>
          </a:prstGeom>
          <a:noFill/>
        </p:spPr>
        <p:txBody>
          <a:bodyPr wrap="square" rtlCol="0">
            <a:spAutoFit/>
          </a:bodyPr>
          <a:lstStyle/>
          <a:p>
            <a:pPr marL="171450" lvl="1" indent="-171450" fontAlgn="auto">
              <a:spcBef>
                <a:spcPts val="100"/>
              </a:spcBef>
              <a:spcAft>
                <a:spcPts val="100"/>
              </a:spcAft>
              <a:buClr>
                <a:srgbClr val="C00000"/>
              </a:buClr>
              <a:buFont typeface="Wingdings" panose="05000000000000000000" pitchFamily="2" charset="2"/>
              <a:buChar char="q"/>
              <a:defRPr/>
            </a:pPr>
            <a:r>
              <a:rPr lang="en-US" sz="800" dirty="0">
                <a:solidFill>
                  <a:prstClr val="black"/>
                </a:solidFill>
                <a:latin typeface="Raleway" pitchFamily="2" charset="77"/>
              </a:rPr>
              <a:t>Contract to provide 15 aircraft for aerial supervision in command and control functions during fire suppression operations across the U.S. </a:t>
            </a:r>
          </a:p>
          <a:p>
            <a:pPr marL="171450" lvl="1" indent="-171450" fontAlgn="auto">
              <a:spcBef>
                <a:spcPts val="100"/>
              </a:spcBef>
              <a:spcAft>
                <a:spcPts val="100"/>
              </a:spcAft>
              <a:buClr>
                <a:srgbClr val="C00000"/>
              </a:buClr>
              <a:buFont typeface="Wingdings" panose="05000000000000000000" pitchFamily="2" charset="2"/>
              <a:buChar char="q"/>
              <a:defRPr/>
            </a:pPr>
            <a:r>
              <a:rPr lang="en-US" sz="800" dirty="0">
                <a:solidFill>
                  <a:prstClr val="black"/>
                </a:solidFill>
                <a:latin typeface="Raleway" pitchFamily="2" charset="77"/>
              </a:rPr>
              <a:t>Tenax provides 15 aircraft to the USFS.  Tenax provides 8 model B200 aircraft and 7 model C90GT aircraft for the USFS ASM program</a:t>
            </a:r>
          </a:p>
          <a:p>
            <a:pPr marL="171450" lvl="1" indent="-171450" fontAlgn="auto">
              <a:spcBef>
                <a:spcPts val="100"/>
              </a:spcBef>
              <a:spcAft>
                <a:spcPts val="100"/>
              </a:spcAft>
              <a:buClr>
                <a:srgbClr val="C00000"/>
              </a:buClr>
              <a:buFont typeface="Wingdings" panose="05000000000000000000" pitchFamily="2" charset="2"/>
              <a:buChar char="q"/>
              <a:defRPr/>
            </a:pPr>
            <a:r>
              <a:rPr lang="en-US" sz="800" dirty="0">
                <a:solidFill>
                  <a:prstClr val="black"/>
                </a:solidFill>
                <a:latin typeface="Raleway" pitchFamily="2" charset="77"/>
              </a:rPr>
              <a:t>Tenax formed a partnership with Greenwood Group, LLC, and together the Greenwood Tenax team is the sole provider of aerial supervision module aircraft (commonly referred to as “lead planes”) to the U.S. Forest Service</a:t>
            </a:r>
          </a:p>
          <a:p>
            <a:pPr marL="171450" lvl="1" indent="-171450" fontAlgn="auto">
              <a:spcBef>
                <a:spcPts val="100"/>
              </a:spcBef>
              <a:spcAft>
                <a:spcPts val="100"/>
              </a:spcAft>
              <a:buClr>
                <a:srgbClr val="C00000"/>
              </a:buClr>
              <a:buFont typeface="Wingdings" panose="05000000000000000000" pitchFamily="2" charset="2"/>
              <a:buChar char="q"/>
              <a:defRPr/>
            </a:pPr>
            <a:r>
              <a:rPr lang="en-US" sz="800" dirty="0">
                <a:solidFill>
                  <a:prstClr val="black"/>
                </a:solidFill>
                <a:latin typeface="Raleway" pitchFamily="2" charset="77"/>
              </a:rPr>
              <a:t>Tenax was awarded the re-compete contract in 2016 for a one-year base with two option years. The contract went in to effect on January 1, 2017</a:t>
            </a:r>
          </a:p>
          <a:p>
            <a:pPr>
              <a:buNone/>
            </a:pPr>
            <a:endParaRPr lang="en-US" sz="800" dirty="0">
              <a:latin typeface="Raleway" pitchFamily="2" charset="77"/>
            </a:endParaRPr>
          </a:p>
        </p:txBody>
      </p:sp>
      <p:graphicFrame>
        <p:nvGraphicFramePr>
          <p:cNvPr id="12" name="Table 11">
            <a:extLst>
              <a:ext uri="{FF2B5EF4-FFF2-40B4-BE49-F238E27FC236}">
                <a16:creationId xmlns:a16="http://schemas.microsoft.com/office/drawing/2014/main" id="{38228F90-125B-4303-B6DA-07DAF5E372A8}"/>
              </a:ext>
            </a:extLst>
          </p:cNvPr>
          <p:cNvGraphicFramePr>
            <a:graphicFrameLocks noGrp="1"/>
          </p:cNvGraphicFramePr>
          <p:nvPr>
            <p:extLst>
              <p:ext uri="{D42A27DB-BD31-4B8C-83A1-F6EECF244321}">
                <p14:modId xmlns:p14="http://schemas.microsoft.com/office/powerpoint/2010/main" val="181485113"/>
              </p:ext>
            </p:extLst>
          </p:nvPr>
        </p:nvGraphicFramePr>
        <p:xfrm>
          <a:off x="583988" y="3488499"/>
          <a:ext cx="5893013" cy="2453640"/>
        </p:xfrm>
        <a:graphic>
          <a:graphicData uri="http://schemas.openxmlformats.org/drawingml/2006/table">
            <a:tbl>
              <a:tblPr firstRow="1" bandRow="1">
                <a:tableStyleId>{5C22544A-7EE6-4342-B048-85BDC9FD1C3A}</a:tableStyleId>
              </a:tblPr>
              <a:tblGrid>
                <a:gridCol w="1990704">
                  <a:extLst>
                    <a:ext uri="{9D8B030D-6E8A-4147-A177-3AD203B41FA5}">
                      <a16:colId xmlns:a16="http://schemas.microsoft.com/office/drawing/2014/main" val="20000"/>
                    </a:ext>
                  </a:extLst>
                </a:gridCol>
                <a:gridCol w="3902309">
                  <a:extLst>
                    <a:ext uri="{9D8B030D-6E8A-4147-A177-3AD203B41FA5}">
                      <a16:colId xmlns:a16="http://schemas.microsoft.com/office/drawing/2014/main" val="20001"/>
                    </a:ext>
                  </a:extLst>
                </a:gridCol>
              </a:tblGrid>
              <a:tr h="228600">
                <a:tc>
                  <a:txBody>
                    <a:bodyPr/>
                    <a:lstStyle/>
                    <a:p>
                      <a:pPr algn="l"/>
                      <a:r>
                        <a:rPr lang="en-US" sz="1000" dirty="0">
                          <a:solidFill>
                            <a:schemeClr val="tx1"/>
                          </a:solidFill>
                          <a:latin typeface="Raleway" pitchFamily="2" charset="77"/>
                        </a:rPr>
                        <a:t> </a:t>
                      </a:r>
                      <a:r>
                        <a:rPr lang="en-US" sz="1000" dirty="0">
                          <a:solidFill>
                            <a:srgbClr val="C00000"/>
                          </a:solidFill>
                          <a:latin typeface="Raleway" pitchFamily="2" charset="77"/>
                        </a:rPr>
                        <a:t>DETAIL</a:t>
                      </a:r>
                    </a:p>
                  </a:txBody>
                  <a:tcPr marL="50292" marR="50292">
                    <a:lnB w="9525" cap="flat" cmpd="sng" algn="ctr">
                      <a:solidFill>
                        <a:srgbClr val="A6A6A6"/>
                      </a:solidFill>
                      <a:prstDash val="solid"/>
                      <a:round/>
                      <a:headEnd type="none" w="med" len="med"/>
                      <a:tailEnd type="none" w="med" len="med"/>
                    </a:lnB>
                    <a:solidFill>
                      <a:srgbClr val="D9D9D9"/>
                    </a:solidFill>
                  </a:tcPr>
                </a:tc>
                <a:tc>
                  <a:txBody>
                    <a:bodyPr/>
                    <a:lstStyle/>
                    <a:p>
                      <a:pPr algn="l"/>
                      <a:r>
                        <a:rPr lang="en-US" sz="1000" dirty="0">
                          <a:solidFill>
                            <a:srgbClr val="C00000"/>
                          </a:solidFill>
                          <a:latin typeface="Raleway" pitchFamily="2" charset="77"/>
                        </a:rPr>
                        <a:t>DESCRIPTION</a:t>
                      </a:r>
                    </a:p>
                  </a:txBody>
                  <a:tcPr marL="50292" marR="50292">
                    <a:lnB w="9525"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Length of Relationship</a:t>
                      </a:r>
                    </a:p>
                  </a:txBody>
                  <a:tcPr marL="50292" marR="50292">
                    <a:lnL w="12700" cmpd="sng">
                      <a:noFill/>
                    </a:lnL>
                    <a:lnR w="12700" cmpd="sng">
                      <a:noFill/>
                    </a:lnR>
                    <a:lnT w="9525" cap="flat" cmpd="sng" algn="ctr">
                      <a:solidFill>
                        <a:srgbClr val="A6A6A6"/>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8+ years</a:t>
                      </a:r>
                    </a:p>
                  </a:txBody>
                  <a:tcPr marL="50292" marR="50292">
                    <a:lnL w="12700" cmpd="sng">
                      <a:noFill/>
                    </a:lnL>
                    <a:lnR w="12700" cmpd="sng">
                      <a:noFill/>
                    </a:lnR>
                    <a:lnT w="9525" cap="flat" cmpd="sng" algn="ctr">
                      <a:solidFill>
                        <a:srgbClr val="A6A6A6"/>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Date of Current Award</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10/31/2016</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Customer</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U.S. Forest Service</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End User</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USFS National &amp; Regional</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Period of Performance</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1/1/2017 – 12/31/2017; (2) 1 year Options</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Contract Value</a:t>
                      </a:r>
                      <a:r>
                        <a:rPr kumimoji="0" lang="en-US" sz="800" b="0" i="0" u="none" strike="noStrike" kern="1200" cap="none" spc="0" normalizeH="0" baseline="30000" noProof="0" dirty="0">
                          <a:ln>
                            <a:noFill/>
                          </a:ln>
                          <a:solidFill>
                            <a:prstClr val="black"/>
                          </a:solidFill>
                          <a:effectLst/>
                          <a:uLnTx/>
                          <a:uFillTx/>
                          <a:latin typeface="Raleway" pitchFamily="2" charset="77"/>
                          <a:ea typeface="+mn-ea"/>
                          <a:cs typeface="+mn-cs"/>
                        </a:rPr>
                        <a:t>(1)</a:t>
                      </a: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 </a:t>
                      </a:r>
                      <a:endParaRPr kumimoji="0" lang="en-US" sz="800" b="0" i="0" u="none" strike="noStrike" kern="1200" cap="none" spc="0" normalizeH="0" baseline="30000" noProof="0" dirty="0">
                        <a:ln>
                          <a:noFill/>
                        </a:ln>
                        <a:solidFill>
                          <a:prstClr val="black"/>
                        </a:solidFill>
                        <a:effectLst/>
                        <a:uLnTx/>
                        <a:uFillTx/>
                        <a:latin typeface="Raleway" pitchFamily="2" charset="77"/>
                        <a:ea typeface="+mn-ea"/>
                        <a:cs typeface="+mn-cs"/>
                      </a:endParaRP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$30,466,871</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Cost Type</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Firm-Fixed Price</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Recompete Period</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Q3 2019</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Work Scope / Mission</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Aerial Supervision Module Platform</a:t>
                      </a:r>
                    </a:p>
                    <a:p>
                      <a:pPr marL="171450" marR="0" lvl="1" indent="-171450" algn="l" defTabSz="914400" rtl="0" eaLnBrk="0" fontAlgn="base" latinLnBrk="0" hangingPunct="0">
                        <a:lnSpc>
                          <a:spcPct val="100000"/>
                        </a:lnSpc>
                        <a:spcBef>
                          <a:spcPts val="0"/>
                        </a:spcBef>
                        <a:spcAft>
                          <a:spcPts val="0"/>
                        </a:spcAft>
                        <a:buClr>
                          <a:srgbClr val="C00000"/>
                        </a:buClr>
                        <a:buSzPct val="60000"/>
                        <a:buFont typeface="Wingdings" panose="05000000000000000000" pitchFamily="2" charset="2"/>
                        <a:buChar char="§"/>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In-flight supervision of fire and aviation management activities</a:t>
                      </a:r>
                    </a:p>
                  </a:txBody>
                  <a:tcPr marL="50292" marR="50292">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6" name="TextBox 5">
            <a:extLst>
              <a:ext uri="{FF2B5EF4-FFF2-40B4-BE49-F238E27FC236}">
                <a16:creationId xmlns:a16="http://schemas.microsoft.com/office/drawing/2014/main" id="{589EAFA1-4D2D-411D-945F-8E1E4B9CC1CC}"/>
              </a:ext>
            </a:extLst>
          </p:cNvPr>
          <p:cNvSpPr txBox="1"/>
          <p:nvPr/>
        </p:nvSpPr>
        <p:spPr>
          <a:xfrm>
            <a:off x="583988" y="3062324"/>
            <a:ext cx="5954560" cy="246221"/>
          </a:xfrm>
          <a:prstGeom prst="rect">
            <a:avLst/>
          </a:prstGeom>
          <a:noFill/>
        </p:spPr>
        <p:txBody>
          <a:bodyPr wrap="square" lIns="0" rtlCol="0">
            <a:spAutoFit/>
          </a:bodyPr>
          <a:lstStyle/>
          <a:p>
            <a:pPr>
              <a:buNone/>
            </a:pPr>
            <a:r>
              <a:rPr lang="en-US" sz="1000" b="1" dirty="0">
                <a:solidFill>
                  <a:srgbClr val="C00000"/>
                </a:solidFill>
                <a:latin typeface="Raleway" pitchFamily="2" charset="77"/>
              </a:rPr>
              <a:t>CONTRACT SUMMARY TERMS</a:t>
            </a:r>
          </a:p>
        </p:txBody>
      </p:sp>
      <p:graphicFrame>
        <p:nvGraphicFramePr>
          <p:cNvPr id="17" name="Chart 16">
            <a:extLst>
              <a:ext uri="{FF2B5EF4-FFF2-40B4-BE49-F238E27FC236}">
                <a16:creationId xmlns:a16="http://schemas.microsoft.com/office/drawing/2014/main" id="{80B9DC37-F626-4A74-9854-14F688B8CAB8}"/>
              </a:ext>
            </a:extLst>
          </p:cNvPr>
          <p:cNvGraphicFramePr>
            <a:graphicFrameLocks/>
          </p:cNvGraphicFramePr>
          <p:nvPr>
            <p:extLst>
              <p:ext uri="{D42A27DB-BD31-4B8C-83A1-F6EECF244321}">
                <p14:modId xmlns:p14="http://schemas.microsoft.com/office/powerpoint/2010/main" val="832980164"/>
              </p:ext>
            </p:extLst>
          </p:nvPr>
        </p:nvGraphicFramePr>
        <p:xfrm>
          <a:off x="6796453" y="1504756"/>
          <a:ext cx="3581400" cy="138847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EFF05D32-8520-4F17-B80C-25BB1916CABC}"/>
              </a:ext>
            </a:extLst>
          </p:cNvPr>
          <p:cNvSpPr txBox="1"/>
          <p:nvPr/>
        </p:nvSpPr>
        <p:spPr>
          <a:xfrm>
            <a:off x="6802315" y="1221895"/>
            <a:ext cx="3352800" cy="246221"/>
          </a:xfrm>
          <a:prstGeom prst="rect">
            <a:avLst/>
          </a:prstGeom>
          <a:noFill/>
        </p:spPr>
        <p:txBody>
          <a:bodyPr wrap="square" lIns="0" rtlCol="0">
            <a:spAutoFit/>
          </a:bodyPr>
          <a:lstStyle/>
          <a:p>
            <a:pPr>
              <a:buNone/>
            </a:pPr>
            <a:r>
              <a:rPr lang="en-US" sz="1000" b="1" dirty="0">
                <a:solidFill>
                  <a:srgbClr val="C00000"/>
                </a:solidFill>
                <a:latin typeface="Raleway" pitchFamily="2" charset="77"/>
              </a:rPr>
              <a:t>CONTRACT REVENUE</a:t>
            </a:r>
          </a:p>
        </p:txBody>
      </p:sp>
      <p:graphicFrame>
        <p:nvGraphicFramePr>
          <p:cNvPr id="19" name="Table 18">
            <a:extLst>
              <a:ext uri="{FF2B5EF4-FFF2-40B4-BE49-F238E27FC236}">
                <a16:creationId xmlns:a16="http://schemas.microsoft.com/office/drawing/2014/main" id="{A1EF27F7-67A0-4B29-9620-025FE9DAF596}"/>
              </a:ext>
            </a:extLst>
          </p:cNvPr>
          <p:cNvGraphicFramePr>
            <a:graphicFrameLocks noGrp="1"/>
          </p:cNvGraphicFramePr>
          <p:nvPr>
            <p:extLst>
              <p:ext uri="{D42A27DB-BD31-4B8C-83A1-F6EECF244321}">
                <p14:modId xmlns:p14="http://schemas.microsoft.com/office/powerpoint/2010/main" val="4178363537"/>
              </p:ext>
            </p:extLst>
          </p:nvPr>
        </p:nvGraphicFramePr>
        <p:xfrm>
          <a:off x="6796452" y="3488499"/>
          <a:ext cx="4811559" cy="2213138"/>
        </p:xfrm>
        <a:graphic>
          <a:graphicData uri="http://schemas.openxmlformats.org/drawingml/2006/table">
            <a:tbl>
              <a:tblPr firstRow="1" bandRow="1">
                <a:tableStyleId>{5C22544A-7EE6-4342-B048-85BDC9FD1C3A}</a:tableStyleId>
              </a:tblPr>
              <a:tblGrid>
                <a:gridCol w="1625381">
                  <a:extLst>
                    <a:ext uri="{9D8B030D-6E8A-4147-A177-3AD203B41FA5}">
                      <a16:colId xmlns:a16="http://schemas.microsoft.com/office/drawing/2014/main" val="20000"/>
                    </a:ext>
                  </a:extLst>
                </a:gridCol>
                <a:gridCol w="3186178">
                  <a:extLst>
                    <a:ext uri="{9D8B030D-6E8A-4147-A177-3AD203B41FA5}">
                      <a16:colId xmlns:a16="http://schemas.microsoft.com/office/drawing/2014/main" val="20001"/>
                    </a:ext>
                  </a:extLst>
                </a:gridCol>
              </a:tblGrid>
              <a:tr h="216500">
                <a:tc>
                  <a:txBody>
                    <a:bodyPr/>
                    <a:lstStyle/>
                    <a:p>
                      <a:pPr algn="l"/>
                      <a:r>
                        <a:rPr lang="en-US" sz="1000" dirty="0">
                          <a:solidFill>
                            <a:schemeClr val="tx1"/>
                          </a:solidFill>
                          <a:latin typeface="Raleway" pitchFamily="2" charset="77"/>
                        </a:rPr>
                        <a:t> </a:t>
                      </a:r>
                      <a:r>
                        <a:rPr lang="en-US" sz="1000" dirty="0">
                          <a:solidFill>
                            <a:srgbClr val="C00000"/>
                          </a:solidFill>
                          <a:latin typeface="Raleway" pitchFamily="2" charset="77"/>
                        </a:rPr>
                        <a:t>DETAIL</a:t>
                      </a:r>
                    </a:p>
                  </a:txBody>
                  <a:tcPr marL="45720" marR="45720">
                    <a:lnB w="9525" cap="flat" cmpd="sng" algn="ctr">
                      <a:solidFill>
                        <a:srgbClr val="A6A6A6"/>
                      </a:solidFill>
                      <a:prstDash val="solid"/>
                      <a:round/>
                      <a:headEnd type="none" w="med" len="med"/>
                      <a:tailEnd type="none" w="med" len="med"/>
                    </a:lnB>
                    <a:solidFill>
                      <a:srgbClr val="D9D9D9"/>
                    </a:solidFill>
                  </a:tcPr>
                </a:tc>
                <a:tc>
                  <a:txBody>
                    <a:bodyPr/>
                    <a:lstStyle/>
                    <a:p>
                      <a:r>
                        <a:rPr lang="en-US" sz="1000" dirty="0">
                          <a:solidFill>
                            <a:srgbClr val="C00000"/>
                          </a:solidFill>
                          <a:latin typeface="Raleway" pitchFamily="2" charset="77"/>
                        </a:rPr>
                        <a:t>DESCRIPTION</a:t>
                      </a:r>
                    </a:p>
                  </a:txBody>
                  <a:tcPr marL="45720" marR="45720">
                    <a:lnB w="9525"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51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aleway" pitchFamily="2" charset="77"/>
                          <a:ea typeface="+mn-ea"/>
                          <a:cs typeface="+mn-cs"/>
                        </a:rPr>
                        <a:t>Make / Model</a:t>
                      </a:r>
                    </a:p>
                  </a:txBody>
                  <a:tcPr marL="45720" marR="45720">
                    <a:lnL w="12700" cmpd="sng">
                      <a:noFill/>
                    </a:lnL>
                    <a:lnR w="12700" cmpd="sng">
                      <a:noFill/>
                    </a:lnR>
                    <a:lnT w="9525" cap="flat" cmpd="sng" algn="ctr">
                      <a:solidFill>
                        <a:srgbClr val="A6A6A6"/>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lvl="1" indent="-137160" algn="l" defTabSz="914400" rtl="0" eaLnBrk="0" fontAlgn="base" latinLnBrk="0" hangingPunct="0">
                        <a:lnSpc>
                          <a:spcPct val="100000"/>
                        </a:lnSpc>
                        <a:spcBef>
                          <a:spcPts val="0"/>
                        </a:spcBef>
                        <a:spcAft>
                          <a:spcPts val="0"/>
                        </a:spcAft>
                        <a:buClr>
                          <a:srgbClr val="B3B3B3"/>
                        </a:buClr>
                        <a:buSzPct val="60000"/>
                        <a:buFont typeface="Wingdings"/>
                        <a:buChar char="n"/>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8 Beechcraft King Air Model B200</a:t>
                      </a:r>
                    </a:p>
                    <a:p>
                      <a:pPr marL="137160" marR="0" lvl="1" indent="-137160" algn="l" defTabSz="914400" rtl="0" eaLnBrk="0" fontAlgn="base" latinLnBrk="0" hangingPunct="0">
                        <a:lnSpc>
                          <a:spcPct val="100000"/>
                        </a:lnSpc>
                        <a:spcBef>
                          <a:spcPts val="0"/>
                        </a:spcBef>
                        <a:spcAft>
                          <a:spcPts val="0"/>
                        </a:spcAft>
                        <a:buClr>
                          <a:srgbClr val="B3B3B3"/>
                        </a:buClr>
                        <a:buSzPct val="60000"/>
                        <a:buFont typeface="Wingdings"/>
                        <a:buChar char="n"/>
                        <a:tabLst/>
                        <a:defRPr/>
                      </a:pPr>
                      <a:r>
                        <a:rPr kumimoji="0" lang="en-US" sz="800" b="0" i="0" u="none" strike="noStrike" kern="1200" cap="none" spc="0" normalizeH="0" baseline="0" noProof="0" dirty="0">
                          <a:ln>
                            <a:noFill/>
                          </a:ln>
                          <a:solidFill>
                            <a:srgbClr val="000000"/>
                          </a:solidFill>
                          <a:effectLst/>
                          <a:uLnTx/>
                          <a:uFillTx/>
                          <a:latin typeface="Raleway" pitchFamily="2" charset="77"/>
                          <a:ea typeface="+mn-ea"/>
                          <a:cs typeface="+mn-cs"/>
                        </a:rPr>
                        <a:t>7 Beechcraft King Air Model C90GT</a:t>
                      </a:r>
                    </a:p>
                  </a:txBody>
                  <a:tcPr marL="45720" marR="45720">
                    <a:lnL w="12700" cmpd="sng">
                      <a:noFill/>
                    </a:lnL>
                    <a:lnR w="12700" cmpd="sng">
                      <a:noFill/>
                    </a:lnR>
                    <a:lnT w="9525" cap="flat" cmpd="sng" algn="ctr">
                      <a:solidFill>
                        <a:srgbClr val="A6A6A6"/>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812">
                <a:tc>
                  <a:txBody>
                    <a:bodyPr/>
                    <a:lstStyle/>
                    <a:p>
                      <a:r>
                        <a:rPr lang="en-US" sz="800" dirty="0">
                          <a:latin typeface="Raleway" pitchFamily="2" charset="77"/>
                        </a:rPr>
                        <a:t>Home Station</a:t>
                      </a:r>
                      <a:r>
                        <a:rPr lang="en-US" sz="800" baseline="0" dirty="0">
                          <a:latin typeface="Raleway" pitchFamily="2" charset="77"/>
                        </a:rPr>
                        <a:t> </a:t>
                      </a:r>
                      <a:r>
                        <a:rPr lang="en-US" sz="800" dirty="0">
                          <a:latin typeface="Raleway" pitchFamily="2" charset="77"/>
                        </a:rPr>
                        <a:t>Locations</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lvl="1" indent="-137160" eaLnBrk="0" fontAlgn="base" hangingPunct="0">
                        <a:spcBef>
                          <a:spcPts val="0"/>
                        </a:spcBef>
                        <a:buClr>
                          <a:srgbClr val="B3B3B3"/>
                        </a:buClr>
                        <a:buSzPct val="60000"/>
                        <a:buFont typeface="Wingdings"/>
                        <a:buChar char="n"/>
                      </a:pPr>
                      <a:r>
                        <a:rPr lang="en-US" sz="800" baseline="0" dirty="0">
                          <a:solidFill>
                            <a:srgbClr val="000000"/>
                          </a:solidFill>
                          <a:latin typeface="Raleway" pitchFamily="2" charset="77"/>
                        </a:rPr>
                        <a:t>California, Utah, Montana, Oregon, New Mexico, Colorado, Idaho, Georgia </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6597">
                <a:tc>
                  <a:txBody>
                    <a:bodyPr/>
                    <a:lstStyle/>
                    <a:p>
                      <a:r>
                        <a:rPr lang="en-US" sz="800" dirty="0">
                          <a:latin typeface="Raleway" pitchFamily="2" charset="77"/>
                        </a:rPr>
                        <a:t>Crew</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lvl="1" indent="-137160" eaLnBrk="0" fontAlgn="base" hangingPunct="0">
                        <a:spcBef>
                          <a:spcPts val="0"/>
                        </a:spcBef>
                        <a:buClr>
                          <a:srgbClr val="B3B3B3"/>
                        </a:buClr>
                        <a:buSzPct val="60000"/>
                        <a:buFont typeface="Wingdings"/>
                        <a:buChar char="n"/>
                      </a:pPr>
                      <a:r>
                        <a:rPr lang="en-US" sz="800" dirty="0">
                          <a:solidFill>
                            <a:srgbClr val="000000"/>
                          </a:solidFill>
                          <a:latin typeface="Raleway" pitchFamily="2" charset="77"/>
                        </a:rPr>
                        <a:t>U.S. Forest Service </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1757">
                <a:tc>
                  <a:txBody>
                    <a:bodyPr/>
                    <a:lstStyle/>
                    <a:p>
                      <a:r>
                        <a:rPr lang="en-US" sz="800" dirty="0">
                          <a:latin typeface="Raleway" pitchFamily="2" charset="77"/>
                        </a:rPr>
                        <a:t>Modifications</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lvl="1" indent="-137160" eaLnBrk="0" fontAlgn="base" hangingPunct="0">
                        <a:spcBef>
                          <a:spcPts val="0"/>
                        </a:spcBef>
                        <a:buClr>
                          <a:srgbClr val="B3B3B3"/>
                        </a:buClr>
                        <a:buSzPct val="60000"/>
                        <a:buFont typeface="Wingdings"/>
                        <a:buChar char="n"/>
                      </a:pPr>
                      <a:r>
                        <a:rPr lang="en-US" sz="800" dirty="0">
                          <a:solidFill>
                            <a:srgbClr val="000000"/>
                          </a:solidFill>
                          <a:latin typeface="Raleway" pitchFamily="2" charset="77"/>
                        </a:rPr>
                        <a:t>Smoke System, additional FM radios, additional audio panel and controls in the cabin, Aircraft Flight Following</a:t>
                      </a:r>
                      <a:r>
                        <a:rPr lang="en-US" sz="800" baseline="0" dirty="0">
                          <a:solidFill>
                            <a:srgbClr val="000000"/>
                          </a:solidFill>
                          <a:latin typeface="Raleway" pitchFamily="2" charset="77"/>
                        </a:rPr>
                        <a:t> </a:t>
                      </a:r>
                      <a:r>
                        <a:rPr lang="en-US" sz="800" dirty="0">
                          <a:solidFill>
                            <a:srgbClr val="000000"/>
                          </a:solidFill>
                          <a:latin typeface="Raleway" pitchFamily="2" charset="77"/>
                        </a:rPr>
                        <a:t>system, XM weather</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4800">
                <a:tc>
                  <a:txBody>
                    <a:bodyPr/>
                    <a:lstStyle/>
                    <a:p>
                      <a:r>
                        <a:rPr lang="en-US" sz="800" dirty="0">
                          <a:latin typeface="Raleway" pitchFamily="2" charset="77"/>
                        </a:rPr>
                        <a:t>Maintenance</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lvl="1" indent="-137160" eaLnBrk="0" fontAlgn="base" hangingPunct="0">
                        <a:spcBef>
                          <a:spcPts val="0"/>
                        </a:spcBef>
                        <a:buClr>
                          <a:srgbClr val="B3B3B3"/>
                        </a:buClr>
                        <a:buSzPct val="60000"/>
                        <a:buFont typeface="Wingdings"/>
                        <a:buChar char="n"/>
                      </a:pPr>
                      <a:r>
                        <a:rPr lang="en-US" sz="800" dirty="0">
                          <a:solidFill>
                            <a:srgbClr val="000000"/>
                          </a:solidFill>
                          <a:latin typeface="Raleway" pitchFamily="2" charset="77"/>
                        </a:rPr>
                        <a:t>Performed by regional part 145 fixed base operators</a:t>
                      </a:r>
                    </a:p>
                    <a:p>
                      <a:pPr marL="137160" lvl="1" indent="-137160" eaLnBrk="0" fontAlgn="base" hangingPunct="0">
                        <a:spcBef>
                          <a:spcPts val="0"/>
                        </a:spcBef>
                        <a:buClr>
                          <a:srgbClr val="B3B3B3"/>
                        </a:buClr>
                        <a:buSzPct val="60000"/>
                        <a:buFont typeface="Wingdings"/>
                        <a:buChar char="n"/>
                      </a:pPr>
                      <a:r>
                        <a:rPr lang="en-US" sz="800" dirty="0">
                          <a:solidFill>
                            <a:srgbClr val="000000"/>
                          </a:solidFill>
                          <a:latin typeface="Raleway" pitchFamily="2" charset="77"/>
                        </a:rPr>
                        <a:t>Managed by Greenwood Tenax</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6597">
                <a:tc>
                  <a:txBody>
                    <a:bodyPr/>
                    <a:lstStyle/>
                    <a:p>
                      <a:r>
                        <a:rPr lang="en-US" sz="800" dirty="0">
                          <a:latin typeface="Raleway" pitchFamily="2" charset="77"/>
                        </a:rPr>
                        <a:t>Ownership</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lvl="1" indent="-137160" eaLnBrk="0" fontAlgn="base" hangingPunct="0">
                        <a:spcBef>
                          <a:spcPts val="0"/>
                        </a:spcBef>
                        <a:buClr>
                          <a:srgbClr val="B3B3B3"/>
                        </a:buClr>
                        <a:buSzPct val="60000"/>
                        <a:buFont typeface="Wingdings"/>
                        <a:buChar char="n"/>
                      </a:pPr>
                      <a:r>
                        <a:rPr lang="en-US" sz="800" dirty="0">
                          <a:solidFill>
                            <a:srgbClr val="000000"/>
                          </a:solidFill>
                          <a:latin typeface="Raleway" pitchFamily="2" charset="77"/>
                        </a:rPr>
                        <a:t>Owned</a:t>
                      </a:r>
                    </a:p>
                  </a:txBody>
                  <a:tcPr marL="45720" marR="4572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0" name="TextBox 19">
            <a:extLst>
              <a:ext uri="{FF2B5EF4-FFF2-40B4-BE49-F238E27FC236}">
                <a16:creationId xmlns:a16="http://schemas.microsoft.com/office/drawing/2014/main" id="{63D5810D-85A9-4C9F-9992-ED907D8D5767}"/>
              </a:ext>
            </a:extLst>
          </p:cNvPr>
          <p:cNvSpPr txBox="1"/>
          <p:nvPr/>
        </p:nvSpPr>
        <p:spPr>
          <a:xfrm>
            <a:off x="6796452" y="3062324"/>
            <a:ext cx="3871548" cy="246221"/>
          </a:xfrm>
          <a:prstGeom prst="rect">
            <a:avLst/>
          </a:prstGeom>
          <a:noFill/>
        </p:spPr>
        <p:txBody>
          <a:bodyPr wrap="square" lIns="0" rtlCol="0">
            <a:spAutoFit/>
          </a:bodyPr>
          <a:lstStyle/>
          <a:p>
            <a:pPr>
              <a:buNone/>
            </a:pPr>
            <a:r>
              <a:rPr lang="en-US" sz="1000" b="1" dirty="0">
                <a:solidFill>
                  <a:srgbClr val="C00000"/>
                </a:solidFill>
                <a:latin typeface="Raleway" pitchFamily="2" charset="77"/>
              </a:rPr>
              <a:t>AIRCRAFT OVERVIEW</a:t>
            </a:r>
          </a:p>
        </p:txBody>
      </p:sp>
    </p:spTree>
    <p:extLst>
      <p:ext uri="{BB962C8B-B14F-4D97-AF65-F5344CB8AC3E}">
        <p14:creationId xmlns:p14="http://schemas.microsoft.com/office/powerpoint/2010/main" val="224425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DE78-24C8-129C-B05D-1BC2B6E44457}"/>
              </a:ext>
            </a:extLst>
          </p:cNvPr>
          <p:cNvSpPr>
            <a:spLocks noGrp="1"/>
          </p:cNvSpPr>
          <p:nvPr>
            <p:ph type="title"/>
          </p:nvPr>
        </p:nvSpPr>
        <p:spPr/>
        <p:txBody>
          <a:bodyPr/>
          <a:lstStyle/>
          <a:p>
            <a:r>
              <a:rPr lang="en-US" dirty="0"/>
              <a:t>Get in touch</a:t>
            </a:r>
          </a:p>
        </p:txBody>
      </p:sp>
      <p:sp>
        <p:nvSpPr>
          <p:cNvPr id="24" name="TextBox 23">
            <a:extLst>
              <a:ext uri="{FF2B5EF4-FFF2-40B4-BE49-F238E27FC236}">
                <a16:creationId xmlns:a16="http://schemas.microsoft.com/office/drawing/2014/main" id="{8236195C-3B03-42D5-B061-D88A942A59A8}"/>
              </a:ext>
            </a:extLst>
          </p:cNvPr>
          <p:cNvSpPr txBox="1"/>
          <p:nvPr/>
        </p:nvSpPr>
        <p:spPr>
          <a:xfrm>
            <a:off x="596347" y="3911441"/>
            <a:ext cx="3200400" cy="867930"/>
          </a:xfrm>
          <a:prstGeom prst="rect">
            <a:avLst/>
          </a:prstGeom>
          <a:noFill/>
        </p:spPr>
        <p:txBody>
          <a:bodyPr wrap="square" rtlCol="0">
            <a:spAutoFit/>
          </a:bodyPr>
          <a:lstStyle/>
          <a:p>
            <a:pPr>
              <a:buNone/>
            </a:pPr>
            <a:r>
              <a:rPr lang="en-US" sz="1200" b="1" dirty="0">
                <a:solidFill>
                  <a:schemeClr val="bg1"/>
                </a:solidFill>
                <a:latin typeface="Raleway" pitchFamily="2" charset="77"/>
              </a:rPr>
              <a:t>NTC Group, Inc.</a:t>
            </a:r>
            <a:br>
              <a:rPr lang="en-US" sz="1200" dirty="0">
                <a:solidFill>
                  <a:schemeClr val="bg1"/>
                </a:solidFill>
                <a:latin typeface="Raleway" pitchFamily="2" charset="77"/>
              </a:rPr>
            </a:br>
            <a:r>
              <a:rPr lang="en-US" sz="1200" dirty="0">
                <a:solidFill>
                  <a:schemeClr val="bg1"/>
                </a:solidFill>
                <a:latin typeface="Raleway" pitchFamily="2" charset="77"/>
              </a:rPr>
              <a:t>55 Old Field Point Rd.</a:t>
            </a:r>
            <a:br>
              <a:rPr lang="en-US" sz="1200" dirty="0">
                <a:solidFill>
                  <a:schemeClr val="bg1"/>
                </a:solidFill>
                <a:latin typeface="Raleway" pitchFamily="2" charset="77"/>
              </a:rPr>
            </a:br>
            <a:r>
              <a:rPr lang="en-US" sz="1200" dirty="0">
                <a:solidFill>
                  <a:schemeClr val="bg1"/>
                </a:solidFill>
                <a:latin typeface="Raleway" pitchFamily="2" charset="77"/>
              </a:rPr>
              <a:t>Greenwich, CT 06830</a:t>
            </a:r>
          </a:p>
          <a:p>
            <a:pPr>
              <a:buNone/>
            </a:pPr>
            <a:r>
              <a:rPr lang="en-US" sz="1200" dirty="0">
                <a:solidFill>
                  <a:schemeClr val="bg1"/>
                </a:solidFill>
                <a:latin typeface="Raleway" pitchFamily="2" charset="77"/>
              </a:rPr>
              <a:t>Phone: (203) 862-2850</a:t>
            </a:r>
          </a:p>
        </p:txBody>
      </p:sp>
    </p:spTree>
    <p:extLst>
      <p:ext uri="{BB962C8B-B14F-4D97-AF65-F5344CB8AC3E}">
        <p14:creationId xmlns:p14="http://schemas.microsoft.com/office/powerpoint/2010/main" val="4119926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GORIGWIDTH" val="316.2434"/>
  <p:tag name="TBGORIGHEIGHT" val="20.84158"/>
  <p:tag name="TBGORIGTOP" val="280.2827"/>
  <p:tag name="TBGORIGLEFT" val="27.33551"/>
</p:tagLst>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les training presentation.potx" id="{3181A242-BAE2-485E-97E8-919259126601}" vid="{819B686A-E690-42F4-91DA-6D012EEA393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75a444-dc54-42f5-ac32-1b2bbe4fd691">
      <Terms xmlns="http://schemas.microsoft.com/office/infopath/2007/PartnerControls"/>
    </lcf76f155ced4ddcb4097134ff3c332f>
    <TaxCatchAll xmlns="08ca42ac-194d-4eab-bc4d-5f7425484f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5311DC191B384CAE3DD28397BC0274" ma:contentTypeVersion="16" ma:contentTypeDescription="Create a new document." ma:contentTypeScope="" ma:versionID="5c6e36db7b5dc6bff28cc184ceed242c">
  <xsd:schema xmlns:xsd="http://www.w3.org/2001/XMLSchema" xmlns:xs="http://www.w3.org/2001/XMLSchema" xmlns:p="http://schemas.microsoft.com/office/2006/metadata/properties" xmlns:ns2="7775a444-dc54-42f5-ac32-1b2bbe4fd691" xmlns:ns3="08ca42ac-194d-4eab-bc4d-5f7425484f68" targetNamespace="http://schemas.microsoft.com/office/2006/metadata/properties" ma:root="true" ma:fieldsID="c1968851dec66a1d9775e2ce4084cce7" ns2:_="" ns3:_="">
    <xsd:import namespace="7775a444-dc54-42f5-ac32-1b2bbe4fd691"/>
    <xsd:import namespace="08ca42ac-194d-4eab-bc4d-5f7425484f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5a444-dc54-42f5-ac32-1b2bbe4fd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0eb184-cadc-4c8f-bac9-98792535ccc9"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ca42ac-194d-4eab-bc4d-5f7425484f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555904c-4baf-4f62-ac1a-29a612079a1c}" ma:internalName="TaxCatchAll" ma:showField="CatchAllData" ma:web="08ca42ac-194d-4eab-bc4d-5f7425484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6A82D-8F52-4ADD-AC0F-04EAF6A79E0C}">
  <ds:schemaRefs>
    <ds:schemaRef ds:uri="http://schemas.microsoft.com/office/2006/metadata/properties"/>
    <ds:schemaRef ds:uri="http://schemas.microsoft.com/office/infopath/2007/PartnerControls"/>
    <ds:schemaRef ds:uri="7775a444-dc54-42f5-ac32-1b2bbe4fd691"/>
    <ds:schemaRef ds:uri="08ca42ac-194d-4eab-bc4d-5f7425484f68"/>
  </ds:schemaRefs>
</ds:datastoreItem>
</file>

<file path=customXml/itemProps2.xml><?xml version="1.0" encoding="utf-8"?>
<ds:datastoreItem xmlns:ds="http://schemas.openxmlformats.org/officeDocument/2006/customXml" ds:itemID="{EE7FC0A9-2EC5-4F40-BE22-20241BB6D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75a444-dc54-42f5-ac32-1b2bbe4fd691"/>
    <ds:schemaRef ds:uri="08ca42ac-194d-4eab-bc4d-5f7425484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BAEFD-8F05-4DC3-B967-7064C4FA7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Sales training presentation</Template>
  <TotalTime>1268</TotalTime>
  <Words>711</Words>
  <Application>Microsoft Macintosh PowerPoint</Application>
  <PresentationFormat>Widescreen</PresentationFormat>
  <Paragraphs>112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Arno Pro</vt:lpstr>
      <vt:lpstr>Arno Pro Caption</vt:lpstr>
      <vt:lpstr>Raleway</vt:lpstr>
      <vt:lpstr>Roboto</vt:lpstr>
      <vt:lpstr>Wingdings</vt:lpstr>
      <vt:lpstr>Sales training presentation</vt:lpstr>
      <vt:lpstr>PowerPoint Presentation</vt:lpstr>
      <vt:lpstr>Section Title</vt:lpstr>
      <vt:lpstr>Company message</vt:lpstr>
      <vt:lpstr>Company message</vt:lpstr>
      <vt:lpstr>Company message</vt:lpstr>
      <vt:lpstr>Department of Agriculture – Forest Service</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Sunman74</dc:creator>
  <cp:lastModifiedBy>George Middlebrooks</cp:lastModifiedBy>
  <cp:revision>87</cp:revision>
  <dcterms:created xsi:type="dcterms:W3CDTF">2018-06-22T14:51:06Z</dcterms:created>
  <dcterms:modified xsi:type="dcterms:W3CDTF">2023-07-24T13:08:49Z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0x010100DD5311DC191B384CAE3DD28397BC0274</vt:lpwstr>
  </property>
</Properties>
</file>